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9" r:id="rId3"/>
    <p:sldId id="278" r:id="rId4"/>
    <p:sldId id="261" r:id="rId5"/>
    <p:sldId id="270" r:id="rId6"/>
    <p:sldId id="265" r:id="rId7"/>
    <p:sldId id="276" r:id="rId8"/>
    <p:sldId id="272" r:id="rId9"/>
    <p:sldId id="273" r:id="rId10"/>
    <p:sldId id="277" r:id="rId11"/>
    <p:sldId id="275" r:id="rId12"/>
    <p:sldId id="268" r:id="rId13"/>
  </p:sldIdLst>
  <p:sldSz cx="9144000" cy="6858000" type="screen4x3"/>
  <p:notesSz cx="6799263" cy="9929813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02">
          <p15:clr>
            <a:srgbClr val="A4A3A4"/>
          </p15:clr>
        </p15:guide>
        <p15:guide id="2" pos="13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7508"/>
    <a:srgbClr val="129CE3"/>
    <a:srgbClr val="D8006A"/>
    <a:srgbClr val="593978"/>
    <a:srgbClr val="053A7B"/>
    <a:srgbClr val="A4C2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2" autoAdjust="0"/>
    <p:restoredTop sz="92793" autoAdjust="0"/>
  </p:normalViewPr>
  <p:slideViewPr>
    <p:cSldViewPr snapToGrid="0" snapToObjects="1">
      <p:cViewPr varScale="1">
        <p:scale>
          <a:sx n="84" d="100"/>
          <a:sy n="84" d="100"/>
        </p:scale>
        <p:origin x="802" y="67"/>
      </p:cViewPr>
      <p:guideLst>
        <p:guide orient="horz" pos="4002"/>
        <p:guide pos="13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2106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06D2B2-8FBB-4348-A6D9-ACE994FF263A}" type="doc">
      <dgm:prSet loTypeId="urn:microsoft.com/office/officeart/2005/8/layout/pyramid2" loCatId="pyramid" qsTypeId="urn:microsoft.com/office/officeart/2005/8/quickstyle/simple1" qsCatId="simple" csTypeId="urn:microsoft.com/office/officeart/2005/8/colors/colorful2" csCatId="colorful" phldr="1"/>
      <dgm:spPr/>
    </dgm:pt>
    <dgm:pt modelId="{3EF56A8B-DF56-4868-B1FD-576A5D59D973}">
      <dgm:prSet phldrT="[Texte]"/>
      <dgm:spPr>
        <a:solidFill>
          <a:srgbClr val="129CE3">
            <a:alpha val="90000"/>
          </a:srgbClr>
        </a:solidFill>
        <a:ln>
          <a:solidFill>
            <a:schemeClr val="bg1"/>
          </a:solidFill>
        </a:ln>
      </dgm:spPr>
      <dgm:t>
        <a:bodyPr/>
        <a:lstStyle/>
        <a:p>
          <a:pPr algn="ctr"/>
          <a:r>
            <a:rPr lang="fr-FR" dirty="0" smtClean="0">
              <a:solidFill>
                <a:schemeClr val="bg1"/>
              </a:solidFill>
            </a:rPr>
            <a:t>Démarche globale de recette</a:t>
          </a:r>
          <a:endParaRPr lang="fr-FR" dirty="0">
            <a:solidFill>
              <a:schemeClr val="bg1"/>
            </a:solidFill>
          </a:endParaRPr>
        </a:p>
      </dgm:t>
    </dgm:pt>
    <dgm:pt modelId="{3BF4FEAE-3549-40C7-AE5A-C8131B2DB35C}" type="parTrans" cxnId="{2607379F-619D-43BB-8DDE-848268237791}">
      <dgm:prSet/>
      <dgm:spPr/>
      <dgm:t>
        <a:bodyPr/>
        <a:lstStyle/>
        <a:p>
          <a:pPr algn="ctr"/>
          <a:endParaRPr lang="fr-FR"/>
        </a:p>
      </dgm:t>
    </dgm:pt>
    <dgm:pt modelId="{AD9D2620-EB1F-4D91-AE08-55828F470F0C}" type="sibTrans" cxnId="{2607379F-619D-43BB-8DDE-848268237791}">
      <dgm:prSet/>
      <dgm:spPr/>
      <dgm:t>
        <a:bodyPr/>
        <a:lstStyle/>
        <a:p>
          <a:pPr algn="ctr"/>
          <a:endParaRPr lang="fr-FR"/>
        </a:p>
      </dgm:t>
    </dgm:pt>
    <dgm:pt modelId="{2BC796B6-817C-4BAE-9CB3-583994EAEF22}">
      <dgm:prSet phldrT="[Texte]" custT="1"/>
      <dgm:spPr>
        <a:ln>
          <a:solidFill>
            <a:srgbClr val="129CE3"/>
          </a:solidFill>
        </a:ln>
      </dgm:spPr>
      <dgm:t>
        <a:bodyPr/>
        <a:lstStyle/>
        <a:p>
          <a:pPr marL="0" algn="ctr" defTabSz="457200" rtl="0" eaLnBrk="1" latinLnBrk="0" hangingPunct="1"/>
          <a:r>
            <a:rPr lang="fr-FR" sz="1800" kern="1200" dirty="0" smtClean="0">
              <a:solidFill>
                <a:srgbClr val="715E61"/>
              </a:solidFill>
              <a:latin typeface="+mn-lt"/>
              <a:ea typeface="+mn-ea"/>
              <a:cs typeface="+mn-cs"/>
            </a:rPr>
            <a:t>Stratégie de recette</a:t>
          </a:r>
          <a:endParaRPr lang="fr-FR" sz="1800" kern="1200" dirty="0">
            <a:solidFill>
              <a:srgbClr val="715E61"/>
            </a:solidFill>
            <a:latin typeface="+mn-lt"/>
            <a:ea typeface="+mn-ea"/>
            <a:cs typeface="+mn-cs"/>
          </a:endParaRPr>
        </a:p>
      </dgm:t>
    </dgm:pt>
    <dgm:pt modelId="{5DC15159-A21A-4AD1-A269-008DD551CFD0}" type="parTrans" cxnId="{0667A4B1-52B8-40CA-B774-497727ADBFCE}">
      <dgm:prSet/>
      <dgm:spPr/>
      <dgm:t>
        <a:bodyPr/>
        <a:lstStyle/>
        <a:p>
          <a:pPr algn="ctr"/>
          <a:endParaRPr lang="fr-FR"/>
        </a:p>
      </dgm:t>
    </dgm:pt>
    <dgm:pt modelId="{57444320-45A7-4C8A-8AAF-1F411CD5E37F}" type="sibTrans" cxnId="{0667A4B1-52B8-40CA-B774-497727ADBFCE}">
      <dgm:prSet/>
      <dgm:spPr/>
      <dgm:t>
        <a:bodyPr/>
        <a:lstStyle/>
        <a:p>
          <a:pPr algn="ctr"/>
          <a:endParaRPr lang="fr-FR"/>
        </a:p>
      </dgm:t>
    </dgm:pt>
    <dgm:pt modelId="{2F207ABC-6435-4987-A80C-904F1B01B641}">
      <dgm:prSet phldrT="[Texte]" custT="1"/>
      <dgm:spPr>
        <a:ln>
          <a:solidFill>
            <a:srgbClr val="129CE3"/>
          </a:solidFill>
        </a:ln>
      </dgm:spPr>
      <dgm:t>
        <a:bodyPr/>
        <a:lstStyle/>
        <a:p>
          <a:pPr marL="0" algn="ctr" defTabSz="457200" rtl="0" eaLnBrk="1" latinLnBrk="0" hangingPunct="1"/>
          <a:r>
            <a:rPr lang="fr-FR" sz="1800" kern="1200" dirty="0" smtClean="0">
              <a:solidFill>
                <a:srgbClr val="715E61"/>
              </a:solidFill>
              <a:latin typeface="+mn-lt"/>
              <a:ea typeface="+mn-ea"/>
              <a:cs typeface="+mn-cs"/>
            </a:rPr>
            <a:t>Plan de Test de Validation</a:t>
          </a:r>
          <a:endParaRPr lang="fr-FR" sz="1800" kern="1200" dirty="0">
            <a:solidFill>
              <a:srgbClr val="715E61"/>
            </a:solidFill>
            <a:latin typeface="+mn-lt"/>
            <a:ea typeface="+mn-ea"/>
            <a:cs typeface="+mn-cs"/>
          </a:endParaRPr>
        </a:p>
      </dgm:t>
    </dgm:pt>
    <dgm:pt modelId="{5AB21500-CF10-466A-AF3A-67E90DEFA84F}" type="parTrans" cxnId="{F6FD94D4-B432-4889-B973-19493A4C567B}">
      <dgm:prSet/>
      <dgm:spPr/>
      <dgm:t>
        <a:bodyPr/>
        <a:lstStyle/>
        <a:p>
          <a:pPr algn="ctr"/>
          <a:endParaRPr lang="fr-FR"/>
        </a:p>
      </dgm:t>
    </dgm:pt>
    <dgm:pt modelId="{5C0F79D5-528E-4212-9FAE-7CA58B2247E8}" type="sibTrans" cxnId="{F6FD94D4-B432-4889-B973-19493A4C567B}">
      <dgm:prSet/>
      <dgm:spPr/>
      <dgm:t>
        <a:bodyPr/>
        <a:lstStyle/>
        <a:p>
          <a:pPr algn="ctr"/>
          <a:endParaRPr lang="fr-FR"/>
        </a:p>
      </dgm:t>
    </dgm:pt>
    <dgm:pt modelId="{E21479F1-C4B1-4CB6-9D81-21F1AF005C88}">
      <dgm:prSet phldrT="[Texte]" custT="1"/>
      <dgm:spPr>
        <a:ln>
          <a:solidFill>
            <a:srgbClr val="129CE3"/>
          </a:solidFill>
        </a:ln>
      </dgm:spPr>
      <dgm:t>
        <a:bodyPr/>
        <a:lstStyle/>
        <a:p>
          <a:pPr marL="0" algn="ctr" defTabSz="457200" rtl="0" eaLnBrk="1" latinLnBrk="0" hangingPunct="1"/>
          <a:r>
            <a:rPr lang="fr-FR" sz="1800" kern="1200" dirty="0" smtClean="0">
              <a:solidFill>
                <a:srgbClr val="715E61"/>
              </a:solidFill>
              <a:latin typeface="+mn-lt"/>
              <a:ea typeface="+mn-ea"/>
              <a:cs typeface="+mn-cs"/>
            </a:rPr>
            <a:t>Dossier de Test de Validation</a:t>
          </a:r>
          <a:endParaRPr lang="fr-FR" sz="1800" kern="1200" dirty="0">
            <a:solidFill>
              <a:srgbClr val="715E61"/>
            </a:solidFill>
            <a:latin typeface="+mn-lt"/>
            <a:ea typeface="+mn-ea"/>
            <a:cs typeface="+mn-cs"/>
          </a:endParaRPr>
        </a:p>
      </dgm:t>
    </dgm:pt>
    <dgm:pt modelId="{53FFD0D6-B7AF-4364-808F-B81CA82366D1}" type="parTrans" cxnId="{BB01A25B-1D33-4063-9194-47D10A4C127D}">
      <dgm:prSet/>
      <dgm:spPr/>
      <dgm:t>
        <a:bodyPr/>
        <a:lstStyle/>
        <a:p>
          <a:pPr algn="ctr"/>
          <a:endParaRPr lang="fr-FR"/>
        </a:p>
      </dgm:t>
    </dgm:pt>
    <dgm:pt modelId="{08B1119A-08B6-4F3A-AD61-457B55427507}" type="sibTrans" cxnId="{BB01A25B-1D33-4063-9194-47D10A4C127D}">
      <dgm:prSet/>
      <dgm:spPr/>
      <dgm:t>
        <a:bodyPr/>
        <a:lstStyle/>
        <a:p>
          <a:pPr algn="ctr"/>
          <a:endParaRPr lang="fr-FR"/>
        </a:p>
      </dgm:t>
    </dgm:pt>
    <dgm:pt modelId="{1882FCB0-660D-4A18-9A37-02BBAF1EC2CA}" type="pres">
      <dgm:prSet presAssocID="{CD06D2B2-8FBB-4348-A6D9-ACE994FF263A}" presName="compositeShape" presStyleCnt="0">
        <dgm:presLayoutVars>
          <dgm:dir/>
          <dgm:resizeHandles/>
        </dgm:presLayoutVars>
      </dgm:prSet>
      <dgm:spPr/>
    </dgm:pt>
    <dgm:pt modelId="{6FA27066-DC32-43BD-A982-7FDB6C02BB52}" type="pres">
      <dgm:prSet presAssocID="{CD06D2B2-8FBB-4348-A6D9-ACE994FF263A}" presName="pyramid" presStyleLbl="node1" presStyleIdx="0" presStyleCnt="1"/>
      <dgm:spPr>
        <a:solidFill>
          <a:srgbClr val="129CE3"/>
        </a:solidFill>
      </dgm:spPr>
    </dgm:pt>
    <dgm:pt modelId="{303CB9C3-B6E1-45BC-A34B-8B30F81C53A4}" type="pres">
      <dgm:prSet presAssocID="{CD06D2B2-8FBB-4348-A6D9-ACE994FF263A}" presName="theList" presStyleCnt="0"/>
      <dgm:spPr/>
    </dgm:pt>
    <dgm:pt modelId="{6D1C922E-4013-4B60-8927-21D1E422E782}" type="pres">
      <dgm:prSet presAssocID="{3EF56A8B-DF56-4868-B1FD-576A5D59D973}" presName="aNode" presStyleLbl="fgAcc1" presStyleIdx="0" presStyleCnt="4" custLinFactY="12191" custLinFactNeighborX="-99300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03D20BE-9220-4C49-9463-C69ADA7C5055}" type="pres">
      <dgm:prSet presAssocID="{3EF56A8B-DF56-4868-B1FD-576A5D59D973}" presName="aSpace" presStyleCnt="0"/>
      <dgm:spPr/>
    </dgm:pt>
    <dgm:pt modelId="{22CDA1A2-5B00-440D-8582-9AABB6A1E5C5}" type="pres">
      <dgm:prSet presAssocID="{2BC796B6-817C-4BAE-9CB3-583994EAEF22}" presName="aNode" presStyleLbl="fgAcc1" presStyleIdx="1" presStyleCnt="4" custLinFactY="12191" custLinFactNeighborX="-99300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439B85B-A59E-4481-B836-33518175DC95}" type="pres">
      <dgm:prSet presAssocID="{2BC796B6-817C-4BAE-9CB3-583994EAEF22}" presName="aSpace" presStyleCnt="0"/>
      <dgm:spPr/>
    </dgm:pt>
    <dgm:pt modelId="{C78BDD43-A4AC-4B11-AF45-BC54B96C0043}" type="pres">
      <dgm:prSet presAssocID="{2F207ABC-6435-4987-A80C-904F1B01B641}" presName="aNode" presStyleLbl="fgAcc1" presStyleIdx="2" presStyleCnt="4" custLinFactY="12191" custLinFactNeighborX="-99300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12EBB4C-6853-4F32-8F00-BCC0A1894E13}" type="pres">
      <dgm:prSet presAssocID="{2F207ABC-6435-4987-A80C-904F1B01B641}" presName="aSpace" presStyleCnt="0"/>
      <dgm:spPr/>
    </dgm:pt>
    <dgm:pt modelId="{4AD61393-DCCA-4576-98E3-A732A8F28215}" type="pres">
      <dgm:prSet presAssocID="{E21479F1-C4B1-4CB6-9D81-21F1AF005C88}" presName="aNode" presStyleLbl="fgAcc1" presStyleIdx="3" presStyleCnt="4" custLinFactY="12191" custLinFactNeighborX="-99300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067F830-195B-45D4-846D-41D3982D0386}" type="pres">
      <dgm:prSet presAssocID="{E21479F1-C4B1-4CB6-9D81-21F1AF005C88}" presName="aSpace" presStyleCnt="0"/>
      <dgm:spPr/>
    </dgm:pt>
  </dgm:ptLst>
  <dgm:cxnLst>
    <dgm:cxn modelId="{BB01A25B-1D33-4063-9194-47D10A4C127D}" srcId="{CD06D2B2-8FBB-4348-A6D9-ACE994FF263A}" destId="{E21479F1-C4B1-4CB6-9D81-21F1AF005C88}" srcOrd="3" destOrd="0" parTransId="{53FFD0D6-B7AF-4364-808F-B81CA82366D1}" sibTransId="{08B1119A-08B6-4F3A-AD61-457B55427507}"/>
    <dgm:cxn modelId="{E9323CFF-CB16-4A71-9237-033390F67343}" type="presOf" srcId="{2F207ABC-6435-4987-A80C-904F1B01B641}" destId="{C78BDD43-A4AC-4B11-AF45-BC54B96C0043}" srcOrd="0" destOrd="0" presId="urn:microsoft.com/office/officeart/2005/8/layout/pyramid2"/>
    <dgm:cxn modelId="{2607379F-619D-43BB-8DDE-848268237791}" srcId="{CD06D2B2-8FBB-4348-A6D9-ACE994FF263A}" destId="{3EF56A8B-DF56-4868-B1FD-576A5D59D973}" srcOrd="0" destOrd="0" parTransId="{3BF4FEAE-3549-40C7-AE5A-C8131B2DB35C}" sibTransId="{AD9D2620-EB1F-4D91-AE08-55828F470F0C}"/>
    <dgm:cxn modelId="{029762E0-766F-4DD9-A388-AA46F3A519FB}" type="presOf" srcId="{3EF56A8B-DF56-4868-B1FD-576A5D59D973}" destId="{6D1C922E-4013-4B60-8927-21D1E422E782}" srcOrd="0" destOrd="0" presId="urn:microsoft.com/office/officeart/2005/8/layout/pyramid2"/>
    <dgm:cxn modelId="{C57A031A-8770-45CA-827B-3C24BA0B4187}" type="presOf" srcId="{E21479F1-C4B1-4CB6-9D81-21F1AF005C88}" destId="{4AD61393-DCCA-4576-98E3-A732A8F28215}" srcOrd="0" destOrd="0" presId="urn:microsoft.com/office/officeart/2005/8/layout/pyramid2"/>
    <dgm:cxn modelId="{F6FD94D4-B432-4889-B973-19493A4C567B}" srcId="{CD06D2B2-8FBB-4348-A6D9-ACE994FF263A}" destId="{2F207ABC-6435-4987-A80C-904F1B01B641}" srcOrd="2" destOrd="0" parTransId="{5AB21500-CF10-466A-AF3A-67E90DEFA84F}" sibTransId="{5C0F79D5-528E-4212-9FAE-7CA58B2247E8}"/>
    <dgm:cxn modelId="{8A343B6C-7E41-438B-BB72-890F38B25122}" type="presOf" srcId="{2BC796B6-817C-4BAE-9CB3-583994EAEF22}" destId="{22CDA1A2-5B00-440D-8582-9AABB6A1E5C5}" srcOrd="0" destOrd="0" presId="urn:microsoft.com/office/officeart/2005/8/layout/pyramid2"/>
    <dgm:cxn modelId="{BF0D8175-7BE2-49DE-882B-D81396471BE6}" type="presOf" srcId="{CD06D2B2-8FBB-4348-A6D9-ACE994FF263A}" destId="{1882FCB0-660D-4A18-9A37-02BBAF1EC2CA}" srcOrd="0" destOrd="0" presId="urn:microsoft.com/office/officeart/2005/8/layout/pyramid2"/>
    <dgm:cxn modelId="{0667A4B1-52B8-40CA-B774-497727ADBFCE}" srcId="{CD06D2B2-8FBB-4348-A6D9-ACE994FF263A}" destId="{2BC796B6-817C-4BAE-9CB3-583994EAEF22}" srcOrd="1" destOrd="0" parTransId="{5DC15159-A21A-4AD1-A269-008DD551CFD0}" sibTransId="{57444320-45A7-4C8A-8AAF-1F411CD5E37F}"/>
    <dgm:cxn modelId="{CEDABE6C-3E0B-487C-BF0C-A49A400C064A}" type="presParOf" srcId="{1882FCB0-660D-4A18-9A37-02BBAF1EC2CA}" destId="{6FA27066-DC32-43BD-A982-7FDB6C02BB52}" srcOrd="0" destOrd="0" presId="urn:microsoft.com/office/officeart/2005/8/layout/pyramid2"/>
    <dgm:cxn modelId="{F529285B-8016-4D6E-9A25-8CCC43477FF9}" type="presParOf" srcId="{1882FCB0-660D-4A18-9A37-02BBAF1EC2CA}" destId="{303CB9C3-B6E1-45BC-A34B-8B30F81C53A4}" srcOrd="1" destOrd="0" presId="urn:microsoft.com/office/officeart/2005/8/layout/pyramid2"/>
    <dgm:cxn modelId="{E95A0D67-3FDA-42F2-9827-9B4B7543ECD9}" type="presParOf" srcId="{303CB9C3-B6E1-45BC-A34B-8B30F81C53A4}" destId="{6D1C922E-4013-4B60-8927-21D1E422E782}" srcOrd="0" destOrd="0" presId="urn:microsoft.com/office/officeart/2005/8/layout/pyramid2"/>
    <dgm:cxn modelId="{EA07C468-A76E-4B8B-8CA4-C83ABA997A89}" type="presParOf" srcId="{303CB9C3-B6E1-45BC-A34B-8B30F81C53A4}" destId="{803D20BE-9220-4C49-9463-C69ADA7C5055}" srcOrd="1" destOrd="0" presId="urn:microsoft.com/office/officeart/2005/8/layout/pyramid2"/>
    <dgm:cxn modelId="{C5B1D6A8-4CCB-4BAA-B3D8-7C0C37CBA4E9}" type="presParOf" srcId="{303CB9C3-B6E1-45BC-A34B-8B30F81C53A4}" destId="{22CDA1A2-5B00-440D-8582-9AABB6A1E5C5}" srcOrd="2" destOrd="0" presId="urn:microsoft.com/office/officeart/2005/8/layout/pyramid2"/>
    <dgm:cxn modelId="{D3B8E8CC-53A2-4A29-A24F-F936B9F260D7}" type="presParOf" srcId="{303CB9C3-B6E1-45BC-A34B-8B30F81C53A4}" destId="{C439B85B-A59E-4481-B836-33518175DC95}" srcOrd="3" destOrd="0" presId="urn:microsoft.com/office/officeart/2005/8/layout/pyramid2"/>
    <dgm:cxn modelId="{DD89B72B-A552-4F4E-9177-D7E48819E13A}" type="presParOf" srcId="{303CB9C3-B6E1-45BC-A34B-8B30F81C53A4}" destId="{C78BDD43-A4AC-4B11-AF45-BC54B96C0043}" srcOrd="4" destOrd="0" presId="urn:microsoft.com/office/officeart/2005/8/layout/pyramid2"/>
    <dgm:cxn modelId="{18D8F065-4E6A-40FC-AE9F-62D05E98A66A}" type="presParOf" srcId="{303CB9C3-B6E1-45BC-A34B-8B30F81C53A4}" destId="{E12EBB4C-6853-4F32-8F00-BCC0A1894E13}" srcOrd="5" destOrd="0" presId="urn:microsoft.com/office/officeart/2005/8/layout/pyramid2"/>
    <dgm:cxn modelId="{1B5FB41E-DFEC-4316-BCC2-98BBE50F5FAF}" type="presParOf" srcId="{303CB9C3-B6E1-45BC-A34B-8B30F81C53A4}" destId="{4AD61393-DCCA-4576-98E3-A732A8F28215}" srcOrd="6" destOrd="0" presId="urn:microsoft.com/office/officeart/2005/8/layout/pyramid2"/>
    <dgm:cxn modelId="{EC9F5A50-E1F4-4921-B1C9-497418E7E4A2}" type="presParOf" srcId="{303CB9C3-B6E1-45BC-A34B-8B30F81C53A4}" destId="{4067F830-195B-45D4-846D-41D3982D0386}" srcOrd="7" destOrd="0" presId="urn:microsoft.com/office/officeart/2005/8/layout/pyramid2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37D633-108E-FC4A-BFC6-B974618F36F8}" type="datetimeFigureOut">
              <a:rPr lang="fr-FR" smtClean="0"/>
              <a:t>26/11/2019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FD8958-1AAA-4D4F-999B-D4B103DD3D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86343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8696A-B95E-FB44-9711-EB540E99B120}" type="datetimeFigureOut">
              <a:rPr lang="fr-FR" smtClean="0"/>
              <a:t>26/11/2019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3E9B7-FC18-4049-BB59-E11A5757BB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56616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3E9B7-FC18-4049-BB59-E11A5757BBB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81958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3E9B7-FC18-4049-BB59-E11A5757BBBF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10952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3E9B7-FC18-4049-BB59-E11A5757BBBF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4523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600" b="1" dirty="0" smtClean="0"/>
              <a:t>Objectifs</a:t>
            </a:r>
          </a:p>
          <a:p>
            <a:endParaRPr lang="fr-FR" sz="1600" dirty="0" smtClean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600" dirty="0" smtClean="0"/>
              <a:t>Remplacer le fonctionnement en silo par une approche plus transversale</a:t>
            </a:r>
          </a:p>
          <a:p>
            <a:r>
              <a:rPr lang="fr-FR" sz="1600" dirty="0" smtClean="0"/>
              <a:t>Améliorer l’efficacité et l’efficience des équipes projets</a:t>
            </a:r>
          </a:p>
          <a:p>
            <a:r>
              <a:rPr lang="fr-FR" sz="1600" dirty="0" smtClean="0"/>
              <a:t>Veiller à la satisfaction de ses adhérents</a:t>
            </a:r>
          </a:p>
          <a:p>
            <a:r>
              <a:rPr lang="fr-FR" sz="1600" dirty="0" smtClean="0"/>
              <a:t>Accompagner les équipes projet sur un plan méthodologique</a:t>
            </a:r>
          </a:p>
          <a:p>
            <a:r>
              <a:rPr lang="fr-FR" sz="1600" dirty="0" smtClean="0"/>
              <a:t>Définir et mettre en œuvre «les bonnes pratiques» à respecter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3E9B7-FC18-4049-BB59-E11A5757BBBF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8256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C’est quoi une démarche qualité ?</a:t>
            </a:r>
          </a:p>
          <a:p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•C’est une démarche globale de management d’une organisation,</a:t>
            </a:r>
          </a:p>
          <a:p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•qui a pour objectif d’améliorer l’efficacité d’un système, </a:t>
            </a:r>
          </a:p>
          <a:p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•afin de satisfaire ses clients (internes et externes),</a:t>
            </a:r>
          </a:p>
          <a:p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•et de répondre aux objectifs de la direction.</a:t>
            </a:r>
          </a:p>
          <a:p>
            <a:endParaRPr lang="fr-FR" dirty="0" smtClean="0"/>
          </a:p>
          <a:p>
            <a:endParaRPr lang="fr-F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Pourquoi mettre en </a:t>
            </a:r>
            <a:r>
              <a:rPr lang="fr-F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oeuvre</a:t>
            </a:r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une démarche qualité ?</a:t>
            </a:r>
          </a:p>
          <a:p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•Pour maîtriser les mécanismes de production du SI.</a:t>
            </a:r>
          </a:p>
          <a:p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•Pour pérenniser le savoir et les compétences des équipes projets. </a:t>
            </a:r>
          </a:p>
          <a:p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•Pour soutenir les équipes projet au quotidien.</a:t>
            </a:r>
          </a:p>
          <a:p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•Pour montrer une réelle volonté d’amélioration et d’évaluation de ses méthodes de travail.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3E9B7-FC18-4049-BB59-E11A5757BBBF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2106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3E9B7-FC18-4049-BB59-E11A5757BBBF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79654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3E9B7-FC18-4049-BB59-E11A5757BBBF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76078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3E9B7-FC18-4049-BB59-E11A5757BBBF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39439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3E9B7-FC18-4049-BB59-E11A5757BBBF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44924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3E9B7-FC18-4049-BB59-E11A5757BBBF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98236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3E9B7-FC18-4049-BB59-E11A5757BBBF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0610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685800" y="2619290"/>
            <a:ext cx="7772400" cy="102879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 b="0" i="0" spc="300" baseline="0">
                <a:solidFill>
                  <a:srgbClr val="129CE3"/>
                </a:solidFill>
                <a:latin typeface="Titillium WebSemiBold"/>
                <a:cs typeface="Titillium WebSemiBold"/>
              </a:defRPr>
            </a:lvl1pPr>
          </a:lstStyle>
          <a:p>
            <a:r>
              <a:rPr lang="fr-FR" dirty="0" smtClean="0"/>
              <a:t>Cliquez pour ajouter un super titre</a:t>
            </a:r>
            <a:br>
              <a:rPr lang="fr-FR" dirty="0" smtClean="0"/>
            </a:br>
            <a:r>
              <a:rPr lang="fr-FR" dirty="0" smtClean="0"/>
              <a:t>sur une ou deux lignes </a:t>
            </a:r>
            <a:br>
              <a:rPr lang="fr-FR" dirty="0" smtClean="0"/>
            </a:br>
            <a:r>
              <a:rPr lang="fr-FR" dirty="0" smtClean="0"/>
              <a:t>—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921834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000" b="0" i="0" spc="200" baseline="0">
                <a:solidFill>
                  <a:schemeClr val="tx1">
                    <a:tint val="75000"/>
                  </a:schemeClr>
                </a:solidFill>
                <a:latin typeface="Titillium WebLight Italic"/>
                <a:cs typeface="Titillium WebLight Ital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ajouter</a:t>
            </a:r>
          </a:p>
          <a:p>
            <a:r>
              <a:rPr lang="fr-FR" dirty="0" smtClean="0"/>
              <a:t>un sous titre !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8508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104706" y="3810073"/>
            <a:ext cx="6458894" cy="2543102"/>
          </a:xfrm>
        </p:spPr>
        <p:txBody>
          <a:bodyPr>
            <a:normAutofit/>
          </a:bodyPr>
          <a:lstStyle>
            <a:lvl1pPr marL="0" indent="0" algn="l">
              <a:buNone/>
              <a:defRPr sz="2000" b="0" i="0" spc="200" baseline="0">
                <a:solidFill>
                  <a:schemeClr val="tx1">
                    <a:tint val="75000"/>
                  </a:schemeClr>
                </a:solidFill>
                <a:latin typeface="Titillium WebLight Italic"/>
                <a:cs typeface="Titillium WebLight Ital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ajouter du texte</a:t>
            </a:r>
            <a:endParaRPr lang="fr-FR" dirty="0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2111913" y="2652078"/>
            <a:ext cx="6460327" cy="1143000"/>
          </a:xfrm>
          <a:prstGeom prst="rect">
            <a:avLst/>
          </a:prstGeom>
        </p:spPr>
        <p:txBody>
          <a:bodyPr vert="horz">
            <a:normAutofit/>
          </a:bodyPr>
          <a:lstStyle>
            <a:lvl1pPr algn="l">
              <a:defRPr sz="2800" b="0" i="0" spc="300">
                <a:solidFill>
                  <a:srgbClr val="129CE3"/>
                </a:solidFill>
                <a:latin typeface="Titillium WebSemiBold"/>
                <a:cs typeface="Titillium WebSemiBold"/>
              </a:defRPr>
            </a:lvl1pPr>
          </a:lstStyle>
          <a:p>
            <a:r>
              <a:rPr lang="fr-FR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 hasCustomPrompt="1"/>
          </p:nvPr>
        </p:nvSpPr>
        <p:spPr>
          <a:xfrm>
            <a:off x="2117023" y="1665604"/>
            <a:ext cx="2273300" cy="793115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rgbClr val="129CE3"/>
                </a:solidFill>
              </a:defRPr>
            </a:lvl1pPr>
          </a:lstStyle>
          <a:p>
            <a:pPr lvl="0"/>
            <a:r>
              <a:rPr lang="fr-FR" dirty="0" smtClean="0"/>
              <a:t>PARTIE 1</a:t>
            </a:r>
          </a:p>
          <a:p>
            <a:pPr lvl="0"/>
            <a:endParaRPr lang="fr-FR" dirty="0" smtClean="0"/>
          </a:p>
          <a:p>
            <a:pPr lvl="0"/>
            <a:r>
              <a:rPr lang="fr-FR" dirty="0" smtClean="0"/>
              <a:t>—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7238078" y="6179617"/>
            <a:ext cx="1603005" cy="301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129CE3"/>
                </a:solidFill>
              </a:defRPr>
            </a:lvl1pPr>
          </a:lstStyle>
          <a:p>
            <a:fld id="{DBB78DE2-554E-DD4D-9BCE-D71BC498415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6883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2121920" y="678624"/>
            <a:ext cx="6725920" cy="571056"/>
          </a:xfrm>
          <a:prstGeom prst="rect">
            <a:avLst/>
          </a:prstGeom>
        </p:spPr>
        <p:txBody>
          <a:bodyPr/>
          <a:lstStyle>
            <a:lvl1pPr algn="l">
              <a:defRPr sz="2000" spc="300">
                <a:solidFill>
                  <a:srgbClr val="129CE3"/>
                </a:solidFill>
                <a:latin typeface="Titillium WebSemiBold"/>
                <a:cs typeface="Titillium WebSemiBold"/>
              </a:defRPr>
            </a:lvl1pPr>
          </a:lstStyle>
          <a:p>
            <a:r>
              <a:rPr lang="fr-FR" dirty="0" smtClean="0"/>
              <a:t>Super titre de partie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03120" y="1488440"/>
            <a:ext cx="6736080" cy="486473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7238078" y="6179617"/>
            <a:ext cx="1603005" cy="301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129CE3"/>
                </a:solidFill>
              </a:defRPr>
            </a:lvl1pPr>
          </a:lstStyle>
          <a:p>
            <a:fld id="{DBB78DE2-554E-DD4D-9BCE-D71BC498415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99442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2123440" y="682064"/>
            <a:ext cx="6593840" cy="617391"/>
          </a:xfrm>
          <a:prstGeom prst="rect">
            <a:avLst/>
          </a:prstGeom>
        </p:spPr>
        <p:txBody>
          <a:bodyPr/>
          <a:lstStyle>
            <a:lvl1pPr algn="l">
              <a:defRPr sz="2000" spc="300">
                <a:solidFill>
                  <a:srgbClr val="129CE3"/>
                </a:solidFill>
                <a:latin typeface="Titillium WebSemiBold"/>
                <a:cs typeface="Titillium WebSemiBold"/>
              </a:defRPr>
            </a:lvl1pPr>
          </a:lstStyle>
          <a:p>
            <a:r>
              <a:rPr lang="fr-FR" dirty="0" smtClean="0"/>
              <a:t>Super titre de partie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104640" y="1427480"/>
            <a:ext cx="3230880" cy="492569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52720" y="1427480"/>
            <a:ext cx="3434080" cy="492569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7238078" y="6179617"/>
            <a:ext cx="1603005" cy="301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129CE3"/>
                </a:solidFill>
              </a:defRPr>
            </a:lvl1pPr>
          </a:lstStyle>
          <a:p>
            <a:fld id="{DBB78DE2-554E-DD4D-9BCE-D71BC498415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8215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ou 3 contenus verticaux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2123440" y="682064"/>
            <a:ext cx="6593840" cy="617391"/>
          </a:xfrm>
          <a:prstGeom prst="rect">
            <a:avLst/>
          </a:prstGeom>
        </p:spPr>
        <p:txBody>
          <a:bodyPr/>
          <a:lstStyle>
            <a:lvl1pPr algn="l">
              <a:defRPr sz="2000" spc="300">
                <a:solidFill>
                  <a:srgbClr val="129CE3"/>
                </a:solidFill>
                <a:latin typeface="Titillium WebSemiBold"/>
                <a:cs typeface="Titillium WebSemiBold"/>
              </a:defRPr>
            </a:lvl1pPr>
          </a:lstStyle>
          <a:p>
            <a:r>
              <a:rPr lang="fr-FR" dirty="0" smtClean="0"/>
              <a:t>Super titre de partie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113280" y="1315720"/>
            <a:ext cx="6593840" cy="1671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113280" y="2987041"/>
            <a:ext cx="6593840" cy="167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contenu 3"/>
          <p:cNvSpPr>
            <a:spLocks noGrp="1"/>
          </p:cNvSpPr>
          <p:nvPr>
            <p:ph sz="half" idx="10"/>
          </p:nvPr>
        </p:nvSpPr>
        <p:spPr>
          <a:xfrm>
            <a:off x="2113280" y="4673602"/>
            <a:ext cx="6593840" cy="167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7238078" y="6179617"/>
            <a:ext cx="1603005" cy="301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129CE3"/>
                </a:solidFill>
              </a:defRPr>
            </a:lvl1pPr>
          </a:lstStyle>
          <a:p>
            <a:fld id="{DBB78DE2-554E-DD4D-9BCE-D71BC498415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3294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2113280" y="691039"/>
            <a:ext cx="6685280" cy="629602"/>
          </a:xfrm>
          <a:prstGeom prst="rect">
            <a:avLst/>
          </a:prstGeom>
        </p:spPr>
        <p:txBody>
          <a:bodyPr/>
          <a:lstStyle>
            <a:lvl1pPr algn="l">
              <a:defRPr sz="2000" b="0" i="0" spc="300">
                <a:solidFill>
                  <a:srgbClr val="129CE3"/>
                </a:solidFill>
                <a:latin typeface="Titillium WebSemiBold"/>
                <a:cs typeface="Titillium WebSemiBold"/>
              </a:defRPr>
            </a:lvl1pPr>
          </a:lstStyle>
          <a:p>
            <a:r>
              <a:rPr lang="fr-FR" dirty="0" smtClean="0"/>
              <a:t>Super titre de partie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117600" y="1331913"/>
            <a:ext cx="3342640" cy="639762"/>
          </a:xfrm>
        </p:spPr>
        <p:txBody>
          <a:bodyPr anchor="b">
            <a:normAutofit/>
          </a:bodyPr>
          <a:lstStyle>
            <a:lvl1pPr marL="0" indent="0">
              <a:buNone/>
              <a:defRPr sz="1600" b="0" i="0">
                <a:latin typeface="Titillium WebSemiBold"/>
                <a:cs typeface="Titillium WebSemi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113280" y="1987471"/>
            <a:ext cx="3342640" cy="436570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455920" y="1331913"/>
            <a:ext cx="3342640" cy="639762"/>
          </a:xfrm>
        </p:spPr>
        <p:txBody>
          <a:bodyPr anchor="b">
            <a:normAutofit/>
          </a:bodyPr>
          <a:lstStyle>
            <a:lvl1pPr marL="0" indent="0">
              <a:buNone/>
              <a:defRPr sz="1600" b="0" i="0">
                <a:latin typeface="Titillium WebSemiBold"/>
                <a:cs typeface="Titillium WebSemi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455920" y="1987471"/>
            <a:ext cx="3342640" cy="436570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7" name="Espace réservé du numéro de diapositive 4"/>
          <p:cNvSpPr>
            <a:spLocks noGrp="1"/>
          </p:cNvSpPr>
          <p:nvPr>
            <p:ph type="sldNum" sz="quarter" idx="10"/>
          </p:nvPr>
        </p:nvSpPr>
        <p:spPr>
          <a:xfrm>
            <a:off x="7238078" y="6179617"/>
            <a:ext cx="1603005" cy="301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129CE3"/>
                </a:solidFill>
              </a:defRPr>
            </a:lvl1pPr>
          </a:lstStyle>
          <a:p>
            <a:fld id="{DBB78DE2-554E-DD4D-9BCE-D71BC498415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6005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fi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0" hasCustomPrompt="1"/>
          </p:nvPr>
        </p:nvSpPr>
        <p:spPr>
          <a:xfrm>
            <a:off x="5669280" y="6207443"/>
            <a:ext cx="3108325" cy="366712"/>
          </a:xfrm>
        </p:spPr>
        <p:txBody>
          <a:bodyPr>
            <a:normAutofit/>
          </a:bodyPr>
          <a:lstStyle>
            <a:lvl1pPr marL="0" indent="0" algn="r">
              <a:buNone/>
              <a:defRPr sz="1050" kern="0" spc="100">
                <a:solidFill>
                  <a:srgbClr val="129CE3"/>
                </a:solidFill>
                <a:latin typeface="Titillium WebSemiBold"/>
                <a:cs typeface="Titillium WebSemiBold"/>
              </a:defRPr>
            </a:lvl1pPr>
          </a:lstStyle>
          <a:p>
            <a:r>
              <a:rPr lang="fr-FR" dirty="0" smtClean="0"/>
              <a:t>Entrez votre email ici !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705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4485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5" r:id="rId5"/>
    <p:sldLayoutId id="2147483653" r:id="rId6"/>
    <p:sldLayoutId id="2147483654" r:id="rId7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129CE3"/>
        </a:buClr>
        <a:buFont typeface="Lucida Grande"/>
        <a:buChar char="+"/>
        <a:defRPr sz="2000" b="0" i="0" kern="1200" spc="70">
          <a:solidFill>
            <a:schemeClr val="tx1"/>
          </a:solidFill>
          <a:latin typeface="Titillium WebLight"/>
          <a:ea typeface="+mn-ea"/>
          <a:cs typeface="Titillium WebLight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129CE3"/>
        </a:buClr>
        <a:buFont typeface="Wingdings" charset="2"/>
        <a:buChar char="§"/>
        <a:defRPr sz="1800" b="0" i="0" kern="1200" spc="70">
          <a:solidFill>
            <a:schemeClr val="tx1"/>
          </a:solidFill>
          <a:latin typeface="Titillium WebLight"/>
          <a:ea typeface="+mn-ea"/>
          <a:cs typeface="Titillium WebLight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129CE3"/>
        </a:buClr>
        <a:buFont typeface="Arial"/>
        <a:buChar char="•"/>
        <a:defRPr sz="1600" b="0" i="0" kern="1200" spc="70">
          <a:solidFill>
            <a:schemeClr val="tx1"/>
          </a:solidFill>
          <a:latin typeface="Titillium WebLight"/>
          <a:ea typeface="+mn-ea"/>
          <a:cs typeface="Titillium WebLight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1600" b="0" i="0" kern="1200" spc="70">
          <a:solidFill>
            <a:schemeClr val="tx1"/>
          </a:solidFill>
          <a:latin typeface="Titillium WebLight"/>
          <a:ea typeface="+mn-ea"/>
          <a:cs typeface="Titillium WebLight"/>
        </a:defRPr>
      </a:lvl4pPr>
      <a:lvl5pPr marL="2057400" indent="-228600" algn="l" defTabSz="457200" rtl="0" eaLnBrk="1" latinLnBrk="0" hangingPunct="1">
        <a:spcBef>
          <a:spcPct val="20000"/>
        </a:spcBef>
        <a:buFont typeface="Lucida Grande"/>
        <a:buChar char="+"/>
        <a:defRPr sz="1600" b="0" i="0" kern="1200" spc="70">
          <a:solidFill>
            <a:schemeClr val="tx1"/>
          </a:solidFill>
          <a:latin typeface="Titillium WebLight"/>
          <a:ea typeface="+mn-ea"/>
          <a:cs typeface="Titillium Web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>
          <a:xfrm>
            <a:off x="0" y="2619290"/>
            <a:ext cx="9144000" cy="1028792"/>
          </a:xfrm>
        </p:spPr>
        <p:txBody>
          <a:bodyPr>
            <a:normAutofit/>
          </a:bodyPr>
          <a:lstStyle/>
          <a:p>
            <a:r>
              <a:rPr lang="fr-FR" dirty="0"/>
              <a:t>PARCOURS DE FORMATION IH2EF/AMUE</a:t>
            </a:r>
            <a:br>
              <a:rPr lang="fr-FR" dirty="0"/>
            </a:br>
            <a:r>
              <a:rPr lang="fr-FR" dirty="0"/>
              <a:t>Directeurs du système d’information (</a:t>
            </a:r>
            <a:r>
              <a:rPr lang="fr-FR" dirty="0" smtClean="0"/>
              <a:t>DSI-ESR)</a:t>
            </a:r>
            <a:endParaRPr lang="fr-FR" dirty="0">
              <a:latin typeface="+mn-lt"/>
            </a:endParaRPr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>
                <a:latin typeface="+mn-lt"/>
              </a:rPr>
              <a:t>La qualité dans la </a:t>
            </a:r>
            <a:r>
              <a:rPr lang="fr-FR" dirty="0" smtClean="0">
                <a:latin typeface="+mn-lt"/>
              </a:rPr>
              <a:t>construction du SI</a:t>
            </a:r>
          </a:p>
          <a:p>
            <a:r>
              <a:rPr lang="fr-FR" sz="1400" b="1" dirty="0"/>
              <a:t>Mardi 26 Novembre </a:t>
            </a:r>
            <a:r>
              <a:rPr lang="fr-FR" sz="1400" b="1" dirty="0" smtClean="0"/>
              <a:t>2019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7052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principaux changements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 smtClean="0"/>
              <a:t>L’effort </a:t>
            </a:r>
            <a:r>
              <a:rPr lang="fr-FR" dirty="0"/>
              <a:t>de l’AMUE est plus en amont (stratégie et effort de test</a:t>
            </a:r>
            <a:r>
              <a:rPr lang="fr-FR" dirty="0" smtClean="0"/>
              <a:t>)</a:t>
            </a:r>
          </a:p>
          <a:p>
            <a:pPr lvl="1"/>
            <a:r>
              <a:rPr lang="fr-FR" dirty="0" smtClean="0"/>
              <a:t>En </a:t>
            </a:r>
            <a:r>
              <a:rPr lang="fr-FR" dirty="0"/>
              <a:t>ayant une approche par les risques,</a:t>
            </a:r>
          </a:p>
          <a:p>
            <a:pPr lvl="1"/>
            <a:r>
              <a:rPr lang="fr-FR" dirty="0" smtClean="0"/>
              <a:t>En </a:t>
            </a:r>
            <a:r>
              <a:rPr lang="fr-FR" dirty="0"/>
              <a:t>impliquant </a:t>
            </a:r>
            <a:r>
              <a:rPr lang="fr-FR" dirty="0" smtClean="0"/>
              <a:t>les métiers et </a:t>
            </a:r>
            <a:r>
              <a:rPr lang="fr-FR" dirty="0"/>
              <a:t>des représentants des usagers dans cette démarche </a:t>
            </a:r>
            <a:endParaRPr lang="fr-FR" dirty="0" smtClean="0"/>
          </a:p>
          <a:p>
            <a:pPr lvl="1"/>
            <a:r>
              <a:rPr lang="fr-FR" dirty="0" smtClean="0"/>
              <a:t>En </a:t>
            </a:r>
            <a:r>
              <a:rPr lang="fr-FR" dirty="0"/>
              <a:t>cadrant le périmètre des exigences à couvrir par </a:t>
            </a:r>
            <a:r>
              <a:rPr lang="fr-FR" dirty="0" smtClean="0"/>
              <a:t>l’intégrateur.</a:t>
            </a:r>
          </a:p>
          <a:p>
            <a:pPr marL="457200" lvl="1" indent="0">
              <a:buNone/>
            </a:pPr>
            <a:endParaRPr lang="fr-FR" dirty="0"/>
          </a:p>
          <a:p>
            <a:r>
              <a:rPr lang="fr-FR" dirty="0" smtClean="0"/>
              <a:t>L’effort </a:t>
            </a:r>
            <a:r>
              <a:rPr lang="fr-FR" dirty="0"/>
              <a:t>de l’AMUE est </a:t>
            </a:r>
            <a:r>
              <a:rPr lang="fr-FR" dirty="0" smtClean="0"/>
              <a:t>mieux réparti (moins </a:t>
            </a:r>
            <a:r>
              <a:rPr lang="fr-FR" dirty="0"/>
              <a:t>de pic de charge</a:t>
            </a:r>
            <a:r>
              <a:rPr lang="fr-FR" dirty="0" smtClean="0"/>
              <a:t>)</a:t>
            </a:r>
            <a:endParaRPr lang="fr-FR" dirty="0"/>
          </a:p>
          <a:p>
            <a:pPr lvl="1"/>
            <a:r>
              <a:rPr lang="fr-FR" dirty="0" smtClean="0"/>
              <a:t>Activités </a:t>
            </a:r>
            <a:r>
              <a:rPr lang="fr-FR" dirty="0"/>
              <a:t>réduites pour les consultants fonctionnels et techniques,</a:t>
            </a:r>
          </a:p>
          <a:p>
            <a:pPr lvl="1"/>
            <a:r>
              <a:rPr lang="fr-FR" dirty="0" smtClean="0"/>
              <a:t>Responsabilité </a:t>
            </a:r>
            <a:r>
              <a:rPr lang="fr-FR" dirty="0"/>
              <a:t>répartie entre le DCSI, le </a:t>
            </a:r>
            <a:r>
              <a:rPr lang="fr-FR" dirty="0" smtClean="0"/>
              <a:t>DDAC et </a:t>
            </a:r>
            <a:r>
              <a:rPr lang="fr-FR" dirty="0"/>
              <a:t>les Usagers,</a:t>
            </a:r>
          </a:p>
          <a:p>
            <a:pPr lvl="1"/>
            <a:r>
              <a:rPr lang="fr-FR" dirty="0" smtClean="0"/>
              <a:t>Ce </a:t>
            </a:r>
            <a:r>
              <a:rPr lang="fr-FR" dirty="0"/>
              <a:t>modèle nécessite de challenger les activités de test de l’intégrateur.</a:t>
            </a:r>
          </a:p>
          <a:p>
            <a:endParaRPr lang="fr-FR" dirty="0"/>
          </a:p>
          <a:p>
            <a:r>
              <a:rPr lang="fr-FR" dirty="0"/>
              <a:t> Un pilote </a:t>
            </a:r>
            <a:r>
              <a:rPr lang="fr-FR" dirty="0" smtClean="0"/>
              <a:t>met en œuvre le projet de test.</a:t>
            </a:r>
            <a:endParaRPr lang="fr-FR" dirty="0"/>
          </a:p>
          <a:p>
            <a:endParaRPr lang="fr-FR" dirty="0"/>
          </a:p>
          <a:p>
            <a:r>
              <a:rPr lang="fr-FR" dirty="0"/>
              <a:t> Les </a:t>
            </a:r>
            <a:r>
              <a:rPr lang="fr-FR" dirty="0" err="1" smtClean="0"/>
              <a:t>COrrespondants</a:t>
            </a:r>
            <a:r>
              <a:rPr lang="fr-FR" dirty="0" smtClean="0"/>
              <a:t> Qualité et l’Ingénieur Qualité </a:t>
            </a:r>
            <a:r>
              <a:rPr lang="fr-FR" dirty="0"/>
              <a:t>vérifient la bonne application du processus de test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BB78DE2-554E-DD4D-9BCE-D71BC498415B}" type="slidenum">
              <a:rPr lang="fr-FR" smtClean="0"/>
              <a:pPr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2333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 la suite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Comment poursuivre l’industrialisation des campagnes de tests ?</a:t>
            </a:r>
          </a:p>
          <a:p>
            <a:pPr lvl="1"/>
            <a:r>
              <a:rPr lang="fr-FR" dirty="0" smtClean="0"/>
              <a:t>Déploiement au DCSI de l’outil de gestion des campagnes de test « SQUASH ».</a:t>
            </a:r>
          </a:p>
          <a:p>
            <a:endParaRPr lang="fr-FR" dirty="0"/>
          </a:p>
          <a:p>
            <a:r>
              <a:rPr lang="fr-FR" dirty="0" smtClean="0"/>
              <a:t>Qu’a permis l’outillage de la démarche de test ?</a:t>
            </a:r>
          </a:p>
          <a:p>
            <a:pPr lvl="1"/>
            <a:r>
              <a:rPr lang="fr-FR" dirty="0" smtClean="0"/>
              <a:t>Un meilleur partage intra et inter projet.</a:t>
            </a:r>
          </a:p>
          <a:p>
            <a:pPr lvl="1"/>
            <a:r>
              <a:rPr lang="fr-FR" dirty="0" smtClean="0"/>
              <a:t>Une collaboration plus étroite avec les titulaires des marchés publics et </a:t>
            </a:r>
            <a:r>
              <a:rPr lang="fr-FR" dirty="0" err="1" smtClean="0"/>
              <a:t>co</a:t>
            </a:r>
            <a:r>
              <a:rPr lang="fr-FR" dirty="0" smtClean="0"/>
              <a:t>-constructeurs.</a:t>
            </a:r>
          </a:p>
          <a:p>
            <a:pPr lvl="1"/>
            <a:r>
              <a:rPr lang="fr-FR" dirty="0" smtClean="0"/>
              <a:t>Un interfaçage entre SQUASH et les outils de gestion de projet Agile (JIRA) et </a:t>
            </a:r>
            <a:r>
              <a:rPr lang="fr-FR" dirty="0" err="1" smtClean="0"/>
              <a:t>Bugtrackers</a:t>
            </a:r>
            <a:r>
              <a:rPr lang="fr-FR" dirty="0" smtClean="0"/>
              <a:t> (JIRA, </a:t>
            </a:r>
            <a:r>
              <a:rPr lang="fr-FR" dirty="0" err="1" smtClean="0"/>
              <a:t>Mantis</a:t>
            </a:r>
            <a:r>
              <a:rPr lang="fr-FR" dirty="0" smtClean="0"/>
              <a:t>, etc.).</a:t>
            </a:r>
          </a:p>
          <a:p>
            <a:pPr lvl="1"/>
            <a:r>
              <a:rPr lang="fr-FR" dirty="0" smtClean="0"/>
              <a:t>Interfaçage avec les </a:t>
            </a:r>
            <a:r>
              <a:rPr lang="fr-FR" dirty="0"/>
              <a:t>forges </a:t>
            </a:r>
            <a:r>
              <a:rPr lang="fr-FR" dirty="0" err="1"/>
              <a:t>DevOps</a:t>
            </a:r>
            <a:r>
              <a:rPr lang="fr-FR" dirty="0"/>
              <a:t> </a:t>
            </a:r>
            <a:r>
              <a:rPr lang="fr-FR" dirty="0" smtClean="0"/>
              <a:t>(Jenkins, </a:t>
            </a:r>
            <a:r>
              <a:rPr lang="fr-FR" dirty="0"/>
              <a:t>Team </a:t>
            </a:r>
            <a:r>
              <a:rPr lang="fr-FR" dirty="0" smtClean="0"/>
              <a:t>City, etc.).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BB78DE2-554E-DD4D-9BCE-D71BC498415B}" type="slidenum">
              <a:rPr lang="fr-FR" smtClean="0"/>
              <a:pPr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750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fFrédérick.desenzani@amue.fr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416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qualité à l’Amue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2011 – volonté pour </a:t>
            </a:r>
            <a:r>
              <a:rPr lang="fr-FR" dirty="0"/>
              <a:t>l’Agence de mettre en place une démarche qualité sur l’axe construction </a:t>
            </a:r>
            <a:r>
              <a:rPr lang="fr-FR" dirty="0" smtClean="0"/>
              <a:t>SI.</a:t>
            </a:r>
          </a:p>
          <a:p>
            <a:endParaRPr lang="fr-FR" dirty="0" smtClean="0"/>
          </a:p>
          <a:p>
            <a:r>
              <a:rPr lang="fr-FR" dirty="0" smtClean="0"/>
              <a:t>Fournir </a:t>
            </a:r>
            <a:r>
              <a:rPr lang="fr-FR" dirty="0"/>
              <a:t>aux équipes projets un cadre méthodologique.</a:t>
            </a:r>
          </a:p>
          <a:p>
            <a:r>
              <a:rPr lang="fr-FR" dirty="0"/>
              <a:t>Mettre en place une approche transversale et collaborative. </a:t>
            </a:r>
          </a:p>
          <a:p>
            <a:r>
              <a:rPr lang="fr-FR" dirty="0" smtClean="0"/>
              <a:t>Accompagner </a:t>
            </a:r>
            <a:r>
              <a:rPr lang="fr-FR" dirty="0"/>
              <a:t>les équipes projets dans l’utilisation de ces outils et de ce cadre.</a:t>
            </a:r>
          </a:p>
          <a:p>
            <a:r>
              <a:rPr lang="fr-FR" dirty="0"/>
              <a:t>Améliorer l’efficacité du système.</a:t>
            </a:r>
          </a:p>
          <a:p>
            <a:endParaRPr lang="fr-FR" dirty="0" smtClean="0"/>
          </a:p>
          <a:p>
            <a:r>
              <a:rPr lang="fr-FR" dirty="0" smtClean="0"/>
              <a:t>2017 </a:t>
            </a:r>
            <a:r>
              <a:rPr lang="fr-FR" dirty="0" smtClean="0"/>
              <a:t>– élargissement du périmètre d’action du dispositif aux autres services et départements.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BB78DE2-554E-DD4D-9BCE-D71BC498415B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65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C’est quoi une démarche qualité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r-FR" dirty="0" smtClean="0"/>
              <a:t>C’est </a:t>
            </a:r>
            <a:r>
              <a:rPr lang="fr-FR" dirty="0"/>
              <a:t>une démarche globale de management d’une organisation,</a:t>
            </a:r>
          </a:p>
          <a:p>
            <a:pPr lvl="1"/>
            <a:r>
              <a:rPr lang="fr-FR" dirty="0"/>
              <a:t>qui a pour objectif d’améliorer l’efficacité d’un système, </a:t>
            </a:r>
          </a:p>
          <a:p>
            <a:pPr lvl="1"/>
            <a:r>
              <a:rPr lang="fr-FR" dirty="0"/>
              <a:t>afin de satisfaire ses clients (internes et externes),</a:t>
            </a:r>
          </a:p>
          <a:p>
            <a:pPr lvl="1"/>
            <a:r>
              <a:rPr lang="fr-FR" dirty="0"/>
              <a:t>et de répondre aux objectifs de la direction.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Pourquoi mettre en œuvre une démarche qualité ?</a:t>
            </a:r>
          </a:p>
          <a:p>
            <a:pPr lvl="1"/>
            <a:r>
              <a:rPr lang="fr-FR" dirty="0"/>
              <a:t>Pour maîtriser les mécanismes de production du SI.</a:t>
            </a:r>
          </a:p>
          <a:p>
            <a:pPr lvl="1"/>
            <a:r>
              <a:rPr lang="fr-FR" dirty="0"/>
              <a:t>Pour pérenniser le savoir et les compétences des équipes projets. </a:t>
            </a:r>
          </a:p>
          <a:p>
            <a:pPr lvl="1"/>
            <a:r>
              <a:rPr lang="fr-FR" dirty="0"/>
              <a:t>Pour soutenir les équipes projet au quotidien.</a:t>
            </a:r>
          </a:p>
          <a:p>
            <a:pPr lvl="1"/>
            <a:r>
              <a:rPr lang="fr-FR" dirty="0"/>
              <a:t>Pour montrer une réelle volonté d’amélioration et d’évaluation de ses méthodes de travail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BB78DE2-554E-DD4D-9BCE-D71BC498415B}" type="slidenum">
              <a:rPr lang="fr-FR" smtClean="0"/>
              <a:pPr/>
              <a:t>3</a:t>
            </a:fld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605" y="2735969"/>
            <a:ext cx="2095231" cy="1849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6075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dispositif qualité au DCSI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BB78DE2-554E-DD4D-9BCE-D71BC498415B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1155700" y="1901980"/>
            <a:ext cx="3823175" cy="521969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fr-FR" sz="1600" dirty="0" smtClean="0">
                <a:solidFill>
                  <a:schemeClr val="accent1"/>
                </a:solidFill>
                <a:latin typeface="Arial Black" panose="020B0A04020102020204" pitchFamily="34" charset="0"/>
              </a:rPr>
              <a:t>50 </a:t>
            </a:r>
            <a:r>
              <a:rPr lang="fr-FR" sz="1600" dirty="0">
                <a:solidFill>
                  <a:schemeClr val="accent1"/>
                </a:solidFill>
                <a:latin typeface="Arial Black" panose="020B0A04020102020204" pitchFamily="34" charset="0"/>
              </a:rPr>
              <a:t>dossiers </a:t>
            </a:r>
            <a:r>
              <a:rPr lang="fr-FR" sz="1600" dirty="0" smtClean="0">
                <a:solidFill>
                  <a:schemeClr val="accent1"/>
                </a:solidFill>
                <a:latin typeface="Arial Black" panose="020B0A04020102020204" pitchFamily="34" charset="0"/>
              </a:rPr>
              <a:t>qualité/méthodologie</a:t>
            </a: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48901" y="2781959"/>
            <a:ext cx="2874635" cy="68027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ABE9"/>
              </a:buClr>
              <a:buFont typeface="Calibri" panose="020F0502020204030204" pitchFamily="34" charset="0"/>
              <a:buChar char="+"/>
              <a:defRPr sz="24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Arial" panose="020B0604020202020204" pitchFamily="34" charset="0"/>
              <a:buChar char="•"/>
              <a:defRPr sz="22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ourier New" panose="02070309020205020404" pitchFamily="49" charset="0"/>
              <a:buChar char="o"/>
              <a:defRPr sz="20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alibri" panose="020F0502020204030204" pitchFamily="34" charset="0"/>
              <a:buChar char="-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Wingdings" panose="05000000000000000000" pitchFamily="2" charset="2"/>
              <a:buChar char="§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Calibri" panose="020F0502020204030204" pitchFamily="34" charset="0"/>
              <a:buNone/>
            </a:pPr>
            <a:r>
              <a:rPr lang="fr-FR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lin Sans FB Demi" panose="020E0802020502020306" pitchFamily="34" charset="0"/>
              </a:rPr>
              <a:t>une 30aine d’actions d’accompagnement </a:t>
            </a:r>
          </a:p>
        </p:txBody>
      </p:sp>
      <p:sp>
        <p:nvSpPr>
          <p:cNvPr id="11" name="Espace réservé du contenu 2"/>
          <p:cNvSpPr txBox="1">
            <a:spLocks/>
          </p:cNvSpPr>
          <p:nvPr/>
        </p:nvSpPr>
        <p:spPr>
          <a:xfrm>
            <a:off x="3896929" y="2638423"/>
            <a:ext cx="3800167" cy="51697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ABE9"/>
              </a:buClr>
              <a:buFont typeface="Calibri" panose="020F0502020204030204" pitchFamily="34" charset="0"/>
              <a:buChar char="+"/>
              <a:defRPr sz="24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Arial" panose="020B0604020202020204" pitchFamily="34" charset="0"/>
              <a:buChar char="•"/>
              <a:defRPr sz="22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ourier New" panose="02070309020205020404" pitchFamily="49" charset="0"/>
              <a:buChar char="o"/>
              <a:defRPr sz="20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alibri" panose="020F0502020204030204" pitchFamily="34" charset="0"/>
              <a:buChar char="-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Wingdings" panose="05000000000000000000" pitchFamily="2" charset="2"/>
              <a:buChar char="§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fr-FR" dirty="0" smtClean="0">
                <a:solidFill>
                  <a:schemeClr val="accent3">
                    <a:lumMod val="75000"/>
                  </a:schemeClr>
                </a:solidFill>
                <a:latin typeface="Franklin Gothic Medium" panose="020B0603020102020204" pitchFamily="34" charset="0"/>
              </a:rPr>
              <a:t>cartographie des processus</a:t>
            </a:r>
          </a:p>
        </p:txBody>
      </p:sp>
      <p:sp>
        <p:nvSpPr>
          <p:cNvPr id="12" name="Espace réservé du contenu 2"/>
          <p:cNvSpPr txBox="1">
            <a:spLocks/>
          </p:cNvSpPr>
          <p:nvPr/>
        </p:nvSpPr>
        <p:spPr>
          <a:xfrm>
            <a:off x="4253320" y="3061468"/>
            <a:ext cx="3800167" cy="50418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ABE9"/>
              </a:buClr>
              <a:buFont typeface="Calibri" panose="020F0502020204030204" pitchFamily="34" charset="0"/>
              <a:buChar char="+"/>
              <a:defRPr sz="24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Arial" panose="020B0604020202020204" pitchFamily="34" charset="0"/>
              <a:buChar char="•"/>
              <a:defRPr sz="22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ourier New" panose="02070309020205020404" pitchFamily="49" charset="0"/>
              <a:buChar char="o"/>
              <a:defRPr sz="20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alibri" panose="020F0502020204030204" pitchFamily="34" charset="0"/>
              <a:buChar char="-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Wingdings" panose="05000000000000000000" pitchFamily="2" charset="2"/>
              <a:buChar char="§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fr-FR" dirty="0" smtClean="0">
                <a:latin typeface="Bauhaus 93" panose="04030905020B02020C02" pitchFamily="82" charset="0"/>
                <a:cs typeface="Aharoni" panose="02010803020104030203" pitchFamily="2" charset="-79"/>
              </a:rPr>
              <a:t>10 Kits méthodologiques</a:t>
            </a:r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>
          <a:xfrm rot="16200000">
            <a:off x="2694715" y="3550546"/>
            <a:ext cx="2212770" cy="317587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ABE9"/>
              </a:buClr>
              <a:buFont typeface="Calibri" panose="020F0502020204030204" pitchFamily="34" charset="0"/>
              <a:buChar char="+"/>
              <a:defRPr sz="24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Arial" panose="020B0604020202020204" pitchFamily="34" charset="0"/>
              <a:buChar char="•"/>
              <a:defRPr sz="22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ourier New" panose="02070309020205020404" pitchFamily="49" charset="0"/>
              <a:buChar char="o"/>
              <a:defRPr sz="20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alibri" panose="020F0502020204030204" pitchFamily="34" charset="0"/>
              <a:buChar char="-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Wingdings" panose="05000000000000000000" pitchFamily="2" charset="2"/>
              <a:buChar char="§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fr-FR" sz="2800" dirty="0" smtClean="0">
                <a:solidFill>
                  <a:schemeClr val="accent5">
                    <a:lumMod val="50000"/>
                  </a:schemeClr>
                </a:solidFill>
                <a:latin typeface="Copperplate Gothic Bold" panose="020E0705020206020404" pitchFamily="34" charset="0"/>
              </a:rPr>
              <a:t>organisation</a:t>
            </a:r>
            <a:endParaRPr lang="fr-FR" sz="2800" dirty="0">
              <a:solidFill>
                <a:schemeClr val="accent5">
                  <a:lumMod val="50000"/>
                </a:schemeClr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14" name="Espace réservé du contenu 2"/>
          <p:cNvSpPr txBox="1">
            <a:spLocks/>
          </p:cNvSpPr>
          <p:nvPr/>
        </p:nvSpPr>
        <p:spPr>
          <a:xfrm>
            <a:off x="495301" y="3986342"/>
            <a:ext cx="2756942" cy="72552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ABE9"/>
              </a:buClr>
              <a:buFont typeface="Calibri" panose="020F0502020204030204" pitchFamily="34" charset="0"/>
              <a:buChar char="+"/>
              <a:defRPr sz="24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Arial" panose="020B0604020202020204" pitchFamily="34" charset="0"/>
              <a:buChar char="•"/>
              <a:defRPr sz="22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ourier New" panose="02070309020205020404" pitchFamily="49" charset="0"/>
              <a:buChar char="o"/>
              <a:defRPr sz="20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alibri" panose="020F0502020204030204" pitchFamily="34" charset="0"/>
              <a:buChar char="-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Wingdings" panose="05000000000000000000" pitchFamily="2" charset="2"/>
              <a:buChar char="§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Calibri" panose="020F0502020204030204" pitchFamily="34" charset="0"/>
              <a:buNone/>
            </a:pPr>
            <a:r>
              <a:rPr lang="fr-FR" dirty="0" smtClean="0">
                <a:solidFill>
                  <a:schemeClr val="accent1"/>
                </a:solidFill>
                <a:latin typeface="Arial Rounded MT Bold" panose="020F0704030504030204" pitchFamily="34" charset="0"/>
              </a:rPr>
              <a:t>Réseau des CoQ</a:t>
            </a:r>
            <a:endParaRPr lang="fr-FR" dirty="0">
              <a:solidFill>
                <a:schemeClr val="accent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5" name="Espace réservé du contenu 2"/>
          <p:cNvSpPr txBox="1">
            <a:spLocks/>
          </p:cNvSpPr>
          <p:nvPr/>
        </p:nvSpPr>
        <p:spPr>
          <a:xfrm>
            <a:off x="1153531" y="3451095"/>
            <a:ext cx="2056840" cy="52335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ABE9"/>
              </a:buClr>
              <a:buFont typeface="Calibri" panose="020F0502020204030204" pitchFamily="34" charset="0"/>
              <a:buChar char="+"/>
              <a:defRPr sz="24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Arial" panose="020B0604020202020204" pitchFamily="34" charset="0"/>
              <a:buChar char="•"/>
              <a:defRPr sz="22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ourier New" panose="02070309020205020404" pitchFamily="49" charset="0"/>
              <a:buChar char="o"/>
              <a:defRPr sz="20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alibri" panose="020F0502020204030204" pitchFamily="34" charset="0"/>
              <a:buChar char="-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Wingdings" panose="05000000000000000000" pitchFamily="2" charset="2"/>
              <a:buChar char="§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Calibri" panose="020F0502020204030204" pitchFamily="34" charset="0"/>
              <a:buNone/>
            </a:pPr>
            <a:endParaRPr lang="fr-FR" sz="2000" dirty="0">
              <a:solidFill>
                <a:schemeClr val="accent4">
                  <a:lumMod val="75000"/>
                </a:schemeClr>
              </a:solidFill>
              <a:latin typeface="Lucida Fax" panose="02060602050505020204" pitchFamily="18" charset="0"/>
            </a:endParaRPr>
          </a:p>
        </p:txBody>
      </p:sp>
      <p:sp>
        <p:nvSpPr>
          <p:cNvPr id="16" name="Espace réservé du contenu 2"/>
          <p:cNvSpPr txBox="1">
            <a:spLocks/>
          </p:cNvSpPr>
          <p:nvPr/>
        </p:nvSpPr>
        <p:spPr>
          <a:xfrm>
            <a:off x="3530939" y="4819815"/>
            <a:ext cx="1620082" cy="58539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ABE9"/>
              </a:buClr>
              <a:buFont typeface="Calibri" panose="020F0502020204030204" pitchFamily="34" charset="0"/>
              <a:buChar char="+"/>
              <a:defRPr sz="24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Arial" panose="020B0604020202020204" pitchFamily="34" charset="0"/>
              <a:buChar char="•"/>
              <a:defRPr sz="22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ourier New" panose="02070309020205020404" pitchFamily="49" charset="0"/>
              <a:buChar char="o"/>
              <a:defRPr sz="20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alibri" panose="020F0502020204030204" pitchFamily="34" charset="0"/>
              <a:buChar char="-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Wingdings" panose="05000000000000000000" pitchFamily="2" charset="2"/>
              <a:buChar char="§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fr-FR" dirty="0" smtClean="0">
                <a:latin typeface="Berlin Sans FB Demi" panose="020E0802020502020306" pitchFamily="34" charset="0"/>
              </a:rPr>
              <a:t>outillage</a:t>
            </a:r>
          </a:p>
        </p:txBody>
      </p:sp>
      <p:sp>
        <p:nvSpPr>
          <p:cNvPr id="17" name="Espace réservé du contenu 2"/>
          <p:cNvSpPr txBox="1">
            <a:spLocks/>
          </p:cNvSpPr>
          <p:nvPr/>
        </p:nvSpPr>
        <p:spPr>
          <a:xfrm>
            <a:off x="4261938" y="3685634"/>
            <a:ext cx="3800167" cy="64705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ABE9"/>
              </a:buClr>
              <a:buFont typeface="Calibri" panose="020F0502020204030204" pitchFamily="34" charset="0"/>
              <a:buChar char="+"/>
              <a:defRPr sz="24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Arial" panose="020B0604020202020204" pitchFamily="34" charset="0"/>
              <a:buChar char="•"/>
              <a:defRPr sz="22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ourier New" panose="02070309020205020404" pitchFamily="49" charset="0"/>
              <a:buChar char="o"/>
              <a:defRPr sz="20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alibri" panose="020F0502020204030204" pitchFamily="34" charset="0"/>
              <a:buChar char="-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Wingdings" panose="05000000000000000000" pitchFamily="2" charset="2"/>
              <a:buChar char="§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approche transverse et collaborative </a:t>
            </a:r>
          </a:p>
        </p:txBody>
      </p:sp>
      <p:sp>
        <p:nvSpPr>
          <p:cNvPr id="18" name="Espace réservé du contenu 2"/>
          <p:cNvSpPr txBox="1">
            <a:spLocks/>
          </p:cNvSpPr>
          <p:nvPr/>
        </p:nvSpPr>
        <p:spPr>
          <a:xfrm>
            <a:off x="3891592" y="4432317"/>
            <a:ext cx="5147331" cy="42570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ABE9"/>
              </a:buClr>
              <a:buFont typeface="Calibri" panose="020F0502020204030204" pitchFamily="34" charset="0"/>
              <a:buChar char="+"/>
              <a:defRPr sz="24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Arial" panose="020B0604020202020204" pitchFamily="34" charset="0"/>
              <a:buChar char="•"/>
              <a:defRPr sz="22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ourier New" panose="02070309020205020404" pitchFamily="49" charset="0"/>
              <a:buChar char="o"/>
              <a:defRPr sz="20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alibri" panose="020F0502020204030204" pitchFamily="34" charset="0"/>
              <a:buChar char="-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Wingdings" panose="05000000000000000000" pitchFamily="2" charset="2"/>
              <a:buChar char="§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fr-FR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</a:rPr>
              <a:t>Guides méthodologiques et utilisateurs</a:t>
            </a:r>
          </a:p>
        </p:txBody>
      </p:sp>
      <p:sp>
        <p:nvSpPr>
          <p:cNvPr id="19" name="Espace réservé du contenu 2"/>
          <p:cNvSpPr txBox="1">
            <a:spLocks/>
          </p:cNvSpPr>
          <p:nvPr/>
        </p:nvSpPr>
        <p:spPr>
          <a:xfrm>
            <a:off x="4564783" y="3443971"/>
            <a:ext cx="1813214" cy="33333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ABE9"/>
              </a:buClr>
              <a:buFont typeface="Calibri" panose="020F0502020204030204" pitchFamily="34" charset="0"/>
              <a:buChar char="+"/>
              <a:defRPr sz="24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Arial" panose="020B0604020202020204" pitchFamily="34" charset="0"/>
              <a:buChar char="•"/>
              <a:defRPr sz="22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ourier New" panose="02070309020205020404" pitchFamily="49" charset="0"/>
              <a:buChar char="o"/>
              <a:defRPr sz="20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alibri" panose="020F0502020204030204" pitchFamily="34" charset="0"/>
              <a:buChar char="-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Wingdings" panose="05000000000000000000" pitchFamily="2" charset="2"/>
              <a:buChar char="§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Adobe Garamond Pro" panose="02020502060506020403" pitchFamily="18" charset="0"/>
              </a:rPr>
              <a:t>audit Qualité</a:t>
            </a:r>
          </a:p>
        </p:txBody>
      </p:sp>
      <p:sp>
        <p:nvSpPr>
          <p:cNvPr id="20" name="Espace réservé du contenu 2"/>
          <p:cNvSpPr txBox="1">
            <a:spLocks/>
          </p:cNvSpPr>
          <p:nvPr/>
        </p:nvSpPr>
        <p:spPr>
          <a:xfrm>
            <a:off x="3441853" y="5168309"/>
            <a:ext cx="2426423" cy="72552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ABE9"/>
              </a:buClr>
              <a:buFont typeface="Calibri" panose="020F0502020204030204" pitchFamily="34" charset="0"/>
              <a:buChar char="+"/>
              <a:defRPr sz="24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Arial" panose="020B0604020202020204" pitchFamily="34" charset="0"/>
              <a:buChar char="•"/>
              <a:defRPr sz="22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ourier New" panose="02070309020205020404" pitchFamily="49" charset="0"/>
              <a:buChar char="o"/>
              <a:defRPr sz="20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alibri" panose="020F0502020204030204" pitchFamily="34" charset="0"/>
              <a:buChar char="-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Wingdings" panose="05000000000000000000" pitchFamily="2" charset="2"/>
              <a:buChar char="§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fr-FR" sz="3500" dirty="0" smtClean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15</a:t>
            </a:r>
            <a:r>
              <a:rPr lang="fr-FR" dirty="0" smtClean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processus cartographiés</a:t>
            </a:r>
            <a:endParaRPr lang="fr-FR" dirty="0">
              <a:solidFill>
                <a:schemeClr val="accent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1" name="Espace réservé du contenu 2"/>
          <p:cNvSpPr txBox="1">
            <a:spLocks/>
          </p:cNvSpPr>
          <p:nvPr/>
        </p:nvSpPr>
        <p:spPr>
          <a:xfrm>
            <a:off x="320481" y="4527826"/>
            <a:ext cx="2839898" cy="50418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ABE9"/>
              </a:buClr>
              <a:buFont typeface="Calibri" panose="020F0502020204030204" pitchFamily="34" charset="0"/>
              <a:buChar char="+"/>
              <a:defRPr sz="24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Arial" panose="020B0604020202020204" pitchFamily="34" charset="0"/>
              <a:buChar char="•"/>
              <a:defRPr sz="22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ourier New" panose="02070309020205020404" pitchFamily="49" charset="0"/>
              <a:buChar char="o"/>
              <a:defRPr sz="20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alibri" panose="020F0502020204030204" pitchFamily="34" charset="0"/>
              <a:buChar char="-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Wingdings" panose="05000000000000000000" pitchFamily="2" charset="2"/>
              <a:buChar char="§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Calibri" panose="020F0502020204030204" pitchFamily="34" charset="0"/>
              <a:buNone/>
            </a:pPr>
            <a:r>
              <a:rPr lang="fr-FR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Bernard MT Condensed" panose="02050806060905020404" pitchFamily="18" charset="0"/>
                <a:cs typeface="Aharoni" panose="02010803020104030203" pitchFamily="2" charset="-79"/>
              </a:rPr>
              <a:t>Automatisation des indicateurs</a:t>
            </a:r>
          </a:p>
        </p:txBody>
      </p:sp>
      <p:sp>
        <p:nvSpPr>
          <p:cNvPr id="22" name="Espace réservé du contenu 2"/>
          <p:cNvSpPr txBox="1">
            <a:spLocks/>
          </p:cNvSpPr>
          <p:nvPr/>
        </p:nvSpPr>
        <p:spPr>
          <a:xfrm>
            <a:off x="208512" y="3464963"/>
            <a:ext cx="3139165" cy="50418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ABE9"/>
              </a:buClr>
              <a:buFont typeface="Calibri" panose="020F0502020204030204" pitchFamily="34" charset="0"/>
              <a:buChar char="+"/>
              <a:defRPr sz="24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Arial" panose="020B0604020202020204" pitchFamily="34" charset="0"/>
              <a:buChar char="•"/>
              <a:defRPr sz="22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ourier New" panose="02070309020205020404" pitchFamily="49" charset="0"/>
              <a:buChar char="o"/>
              <a:defRPr sz="20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alibri" panose="020F0502020204030204" pitchFamily="34" charset="0"/>
              <a:buChar char="-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Wingdings" panose="05000000000000000000" pitchFamily="2" charset="2"/>
              <a:buChar char="§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Calibri" panose="020F0502020204030204" pitchFamily="34" charset="0"/>
              <a:buNone/>
            </a:pPr>
            <a:r>
              <a:rPr lang="fr-FR" sz="2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Référentiel documentaire qualité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658552" y="2450111"/>
            <a:ext cx="4351566" cy="305686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ABE9"/>
              </a:buClr>
              <a:buFont typeface="Calibri" panose="020F0502020204030204" pitchFamily="34" charset="0"/>
              <a:buChar char="+"/>
              <a:defRPr sz="24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Arial" panose="020B0604020202020204" pitchFamily="34" charset="0"/>
              <a:buChar char="•"/>
              <a:defRPr sz="22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ourier New" panose="02070309020205020404" pitchFamily="49" charset="0"/>
              <a:buChar char="o"/>
              <a:defRPr sz="20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alibri" panose="020F0502020204030204" pitchFamily="34" charset="0"/>
              <a:buChar char="-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Wingdings" panose="05000000000000000000" pitchFamily="2" charset="2"/>
              <a:buChar char="§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Calibri" panose="020F0502020204030204" pitchFamily="34" charset="0"/>
              <a:buNone/>
            </a:pPr>
            <a:r>
              <a:rPr lang="fr-FR" sz="1400" dirty="0" smtClean="0">
                <a:solidFill>
                  <a:schemeClr val="accent6">
                    <a:lumMod val="50000"/>
                  </a:schemeClr>
                </a:solidFill>
                <a:latin typeface="Engravers MT" panose="02090707080505020304" pitchFamily="18" charset="0"/>
              </a:rPr>
              <a:t>50 modèles de documents 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5010118" y="2100570"/>
            <a:ext cx="3800167" cy="64684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ABE9"/>
              </a:buClr>
              <a:buFont typeface="Calibri" panose="020F0502020204030204" pitchFamily="34" charset="0"/>
              <a:buChar char="+"/>
              <a:defRPr sz="24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Arial" panose="020B0604020202020204" pitchFamily="34" charset="0"/>
              <a:buChar char="•"/>
              <a:defRPr sz="22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ourier New" panose="02070309020205020404" pitchFamily="49" charset="0"/>
              <a:buChar char="o"/>
              <a:defRPr sz="20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alibri" panose="020F0502020204030204" pitchFamily="34" charset="0"/>
              <a:buChar char="-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Wingdings" panose="05000000000000000000" pitchFamily="2" charset="2"/>
              <a:buChar char="§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fr-FR" sz="2000" dirty="0" smtClean="0">
                <a:solidFill>
                  <a:schemeClr val="accent5"/>
                </a:solidFill>
                <a:latin typeface="Bookman Old Style" panose="02050604050505020204" pitchFamily="18" charset="0"/>
              </a:rPr>
              <a:t>une 30aine de fiches bonnes pratiques</a:t>
            </a:r>
          </a:p>
        </p:txBody>
      </p:sp>
      <p:sp>
        <p:nvSpPr>
          <p:cNvPr id="10" name="Espace réservé du contenu 2"/>
          <p:cNvSpPr txBox="1">
            <a:spLocks/>
          </p:cNvSpPr>
          <p:nvPr/>
        </p:nvSpPr>
        <p:spPr>
          <a:xfrm rot="16200000">
            <a:off x="3355414" y="3515563"/>
            <a:ext cx="1520955" cy="448598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ABE9"/>
              </a:buClr>
              <a:buFont typeface="Calibri" panose="020F0502020204030204" pitchFamily="34" charset="0"/>
              <a:buChar char="+"/>
              <a:defRPr sz="24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Arial" panose="020B0604020202020204" pitchFamily="34" charset="0"/>
              <a:buChar char="•"/>
              <a:defRPr sz="22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ourier New" panose="02070309020205020404" pitchFamily="49" charset="0"/>
              <a:buChar char="o"/>
              <a:defRPr sz="20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Calibri" panose="020F0502020204030204" pitchFamily="34" charset="0"/>
              <a:buChar char="-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ABE9"/>
              </a:buClr>
              <a:buFont typeface="Wingdings" panose="05000000000000000000" pitchFamily="2" charset="2"/>
              <a:buChar char="§"/>
              <a:defRPr sz="1800" kern="1200">
                <a:solidFill>
                  <a:srgbClr val="715E6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fr-FR" sz="2600" dirty="0" smtClean="0">
                <a:latin typeface="Bauhaus 93" panose="04030905020B02020C02" pitchFamily="82" charset="0"/>
              </a:rPr>
              <a:t>formation</a:t>
            </a:r>
          </a:p>
        </p:txBody>
      </p:sp>
    </p:spTree>
    <p:extLst>
      <p:ext uri="{BB962C8B-B14F-4D97-AF65-F5344CB8AC3E}">
        <p14:creationId xmlns:p14="http://schemas.microsoft.com/office/powerpoint/2010/main" val="148341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lèche en arc 23"/>
          <p:cNvSpPr/>
          <p:nvPr/>
        </p:nvSpPr>
        <p:spPr>
          <a:xfrm rot="21073045">
            <a:off x="1925735" y="1311815"/>
            <a:ext cx="5292529" cy="5292529"/>
          </a:xfrm>
          <a:prstGeom prst="circularArrow">
            <a:avLst>
              <a:gd name="adj1" fmla="val 5544"/>
              <a:gd name="adj2" fmla="val 330680"/>
              <a:gd name="adj3" fmla="val 13755297"/>
              <a:gd name="adj4" fmla="val 17398531"/>
              <a:gd name="adj5" fmla="val 5757"/>
            </a:avLst>
          </a:prstGeom>
          <a:solidFill>
            <a:srgbClr val="129CE3"/>
          </a:solidFill>
          <a:ln>
            <a:solidFill>
              <a:srgbClr val="00ABE9"/>
            </a:solidFill>
          </a:ln>
        </p:spPr>
        <p:style>
          <a:lnRef idx="0">
            <a:scrgbClr r="0" g="0" b="0"/>
          </a:lnRef>
          <a:fillRef idx="1">
            <a:scrgbClr r="0" g="0" b="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dispositif qualité au </a:t>
            </a:r>
            <a:r>
              <a:rPr lang="fr-FR" dirty="0" smtClean="0"/>
              <a:t>DCSI</a:t>
            </a:r>
            <a:br>
              <a:rPr lang="fr-FR" dirty="0" smtClean="0"/>
            </a:br>
            <a:r>
              <a:rPr lang="fr-FR" sz="1400" dirty="0" smtClean="0"/>
              <a:t>S’appuie sur les principes de l’ISO 9001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BB78DE2-554E-DD4D-9BCE-D71BC498415B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5" name="Forme libre 14"/>
          <p:cNvSpPr/>
          <p:nvPr/>
        </p:nvSpPr>
        <p:spPr>
          <a:xfrm>
            <a:off x="3118501" y="1255197"/>
            <a:ext cx="2880000" cy="1322771"/>
          </a:xfrm>
          <a:custGeom>
            <a:avLst/>
            <a:gdLst>
              <a:gd name="connsiteX0" fmla="*/ 0 w 2500312"/>
              <a:gd name="connsiteY0" fmla="*/ 208364 h 1250156"/>
              <a:gd name="connsiteX1" fmla="*/ 208364 w 2500312"/>
              <a:gd name="connsiteY1" fmla="*/ 0 h 1250156"/>
              <a:gd name="connsiteX2" fmla="*/ 2291948 w 2500312"/>
              <a:gd name="connsiteY2" fmla="*/ 0 h 1250156"/>
              <a:gd name="connsiteX3" fmla="*/ 2500312 w 2500312"/>
              <a:gd name="connsiteY3" fmla="*/ 208364 h 1250156"/>
              <a:gd name="connsiteX4" fmla="*/ 2500312 w 2500312"/>
              <a:gd name="connsiteY4" fmla="*/ 1041792 h 1250156"/>
              <a:gd name="connsiteX5" fmla="*/ 2291948 w 2500312"/>
              <a:gd name="connsiteY5" fmla="*/ 1250156 h 1250156"/>
              <a:gd name="connsiteX6" fmla="*/ 208364 w 2500312"/>
              <a:gd name="connsiteY6" fmla="*/ 1250156 h 1250156"/>
              <a:gd name="connsiteX7" fmla="*/ 0 w 2500312"/>
              <a:gd name="connsiteY7" fmla="*/ 1041792 h 1250156"/>
              <a:gd name="connsiteX8" fmla="*/ 0 w 2500312"/>
              <a:gd name="connsiteY8" fmla="*/ 208364 h 1250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00312" h="1250156">
                <a:moveTo>
                  <a:pt x="0" y="208364"/>
                </a:moveTo>
                <a:cubicBezTo>
                  <a:pt x="0" y="93288"/>
                  <a:pt x="93288" y="0"/>
                  <a:pt x="208364" y="0"/>
                </a:cubicBezTo>
                <a:lnTo>
                  <a:pt x="2291948" y="0"/>
                </a:lnTo>
                <a:cubicBezTo>
                  <a:pt x="2407024" y="0"/>
                  <a:pt x="2500312" y="93288"/>
                  <a:pt x="2500312" y="208364"/>
                </a:cubicBezTo>
                <a:lnTo>
                  <a:pt x="2500312" y="1041792"/>
                </a:lnTo>
                <a:cubicBezTo>
                  <a:pt x="2500312" y="1156868"/>
                  <a:pt x="2407024" y="1250156"/>
                  <a:pt x="2291948" y="1250156"/>
                </a:cubicBezTo>
                <a:lnTo>
                  <a:pt x="208364" y="1250156"/>
                </a:lnTo>
                <a:cubicBezTo>
                  <a:pt x="93288" y="1250156"/>
                  <a:pt x="0" y="1156868"/>
                  <a:pt x="0" y="1041792"/>
                </a:cubicBezTo>
                <a:lnTo>
                  <a:pt x="0" y="208364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00ABE9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0558" tIns="110558" rIns="110558" bIns="110558" numCol="1" spcCol="1270" anchor="ctr" anchorCtr="0">
            <a:noAutofit/>
          </a:bodyPr>
          <a:lstStyle/>
          <a:p>
            <a:pPr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fr-FR" sz="1200" b="1" dirty="0">
                <a:solidFill>
                  <a:srgbClr val="C00000"/>
                </a:solidFill>
              </a:rPr>
              <a:t>Orientation client</a:t>
            </a:r>
          </a:p>
          <a:p>
            <a:pPr marL="57150" lvl="1" indent="-57150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fr-FR" sz="1000" dirty="0">
                <a:solidFill>
                  <a:srgbClr val="002060"/>
                </a:solidFill>
              </a:rPr>
              <a:t>Evaluation de la satisfaction </a:t>
            </a:r>
            <a:r>
              <a:rPr lang="fr-FR" sz="1000" dirty="0" smtClean="0">
                <a:solidFill>
                  <a:srgbClr val="002060"/>
                </a:solidFill>
              </a:rPr>
              <a:t>client </a:t>
            </a:r>
            <a:r>
              <a:rPr lang="fr-FR" sz="1000" dirty="0">
                <a:solidFill>
                  <a:srgbClr val="002060"/>
                </a:solidFill>
              </a:rPr>
              <a:t>pour le « service Assistance ».</a:t>
            </a:r>
          </a:p>
          <a:p>
            <a:pPr marL="57150" lvl="1" indent="-57150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fr-FR" sz="1000" dirty="0">
                <a:solidFill>
                  <a:srgbClr val="002060"/>
                </a:solidFill>
              </a:rPr>
              <a:t>Questionnaire de satisfaction, traitement automatique des réponses, traitement des non-satisfaits.</a:t>
            </a:r>
          </a:p>
        </p:txBody>
      </p:sp>
      <p:sp>
        <p:nvSpPr>
          <p:cNvPr id="17" name="Forme libre 16"/>
          <p:cNvSpPr/>
          <p:nvPr/>
        </p:nvSpPr>
        <p:spPr>
          <a:xfrm>
            <a:off x="6151283" y="2577968"/>
            <a:ext cx="2880000" cy="1440000"/>
          </a:xfrm>
          <a:custGeom>
            <a:avLst/>
            <a:gdLst>
              <a:gd name="connsiteX0" fmla="*/ 0 w 2500312"/>
              <a:gd name="connsiteY0" fmla="*/ 208364 h 1250156"/>
              <a:gd name="connsiteX1" fmla="*/ 208364 w 2500312"/>
              <a:gd name="connsiteY1" fmla="*/ 0 h 1250156"/>
              <a:gd name="connsiteX2" fmla="*/ 2291948 w 2500312"/>
              <a:gd name="connsiteY2" fmla="*/ 0 h 1250156"/>
              <a:gd name="connsiteX3" fmla="*/ 2500312 w 2500312"/>
              <a:gd name="connsiteY3" fmla="*/ 208364 h 1250156"/>
              <a:gd name="connsiteX4" fmla="*/ 2500312 w 2500312"/>
              <a:gd name="connsiteY4" fmla="*/ 1041792 h 1250156"/>
              <a:gd name="connsiteX5" fmla="*/ 2291948 w 2500312"/>
              <a:gd name="connsiteY5" fmla="*/ 1250156 h 1250156"/>
              <a:gd name="connsiteX6" fmla="*/ 208364 w 2500312"/>
              <a:gd name="connsiteY6" fmla="*/ 1250156 h 1250156"/>
              <a:gd name="connsiteX7" fmla="*/ 0 w 2500312"/>
              <a:gd name="connsiteY7" fmla="*/ 1041792 h 1250156"/>
              <a:gd name="connsiteX8" fmla="*/ 0 w 2500312"/>
              <a:gd name="connsiteY8" fmla="*/ 208364 h 1250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00312" h="1250156">
                <a:moveTo>
                  <a:pt x="0" y="208364"/>
                </a:moveTo>
                <a:cubicBezTo>
                  <a:pt x="0" y="93288"/>
                  <a:pt x="93288" y="0"/>
                  <a:pt x="208364" y="0"/>
                </a:cubicBezTo>
                <a:lnTo>
                  <a:pt x="2291948" y="0"/>
                </a:lnTo>
                <a:cubicBezTo>
                  <a:pt x="2407024" y="0"/>
                  <a:pt x="2500312" y="93288"/>
                  <a:pt x="2500312" y="208364"/>
                </a:cubicBezTo>
                <a:lnTo>
                  <a:pt x="2500312" y="1041792"/>
                </a:lnTo>
                <a:cubicBezTo>
                  <a:pt x="2500312" y="1156868"/>
                  <a:pt x="2407024" y="1250156"/>
                  <a:pt x="2291948" y="1250156"/>
                </a:cubicBezTo>
                <a:lnTo>
                  <a:pt x="208364" y="1250156"/>
                </a:lnTo>
                <a:cubicBezTo>
                  <a:pt x="93288" y="1250156"/>
                  <a:pt x="0" y="1156868"/>
                  <a:pt x="0" y="1041792"/>
                </a:cubicBezTo>
                <a:lnTo>
                  <a:pt x="0" y="208364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00ABE9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4368" tIns="114368" rIns="114368" bIns="114368" numCol="1" spcCol="1270" anchor="ctr" anchorCtr="0">
            <a:noAutofit/>
          </a:bodyPr>
          <a:lstStyle/>
          <a:p>
            <a:pPr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b="1" dirty="0">
                <a:solidFill>
                  <a:srgbClr val="129CE3"/>
                </a:solidFill>
              </a:rPr>
              <a:t>Référentiel documentaire qualité</a:t>
            </a:r>
          </a:p>
          <a:p>
            <a:pPr marL="57150" lvl="1" indent="-57150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fr-FR" sz="1000" dirty="0">
                <a:solidFill>
                  <a:srgbClr val="002060"/>
                </a:solidFill>
              </a:rPr>
              <a:t> Ensemble de documents support aux activités de construction et de maintenance des solutions informatiques.</a:t>
            </a:r>
          </a:p>
          <a:p>
            <a:pPr marL="171450" lvl="1" indent="-171450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Ø"/>
            </a:pPr>
            <a:r>
              <a:rPr lang="fr-FR" sz="1000" dirty="0" smtClean="0">
                <a:solidFill>
                  <a:srgbClr val="00ABE9"/>
                </a:solidFill>
              </a:rPr>
              <a:t>modèles </a:t>
            </a:r>
            <a:r>
              <a:rPr lang="fr-FR" sz="1000" dirty="0">
                <a:solidFill>
                  <a:srgbClr val="00ABE9"/>
                </a:solidFill>
              </a:rPr>
              <a:t>de document projet, fiches bonnes pratiques, guides méthodologiques, modes opératoires, etc.</a:t>
            </a:r>
            <a:endParaRPr lang="fr-FR" sz="1000" kern="1200" dirty="0">
              <a:solidFill>
                <a:srgbClr val="00ABE9"/>
              </a:solidFill>
            </a:endParaRPr>
          </a:p>
        </p:txBody>
      </p:sp>
      <p:sp>
        <p:nvSpPr>
          <p:cNvPr id="18" name="Forme libre 17"/>
          <p:cNvSpPr/>
          <p:nvPr/>
        </p:nvSpPr>
        <p:spPr>
          <a:xfrm>
            <a:off x="85720" y="2689236"/>
            <a:ext cx="2880000" cy="1217464"/>
          </a:xfrm>
          <a:custGeom>
            <a:avLst/>
            <a:gdLst>
              <a:gd name="connsiteX0" fmla="*/ 0 w 2500312"/>
              <a:gd name="connsiteY0" fmla="*/ 208364 h 1250156"/>
              <a:gd name="connsiteX1" fmla="*/ 208364 w 2500312"/>
              <a:gd name="connsiteY1" fmla="*/ 0 h 1250156"/>
              <a:gd name="connsiteX2" fmla="*/ 2291948 w 2500312"/>
              <a:gd name="connsiteY2" fmla="*/ 0 h 1250156"/>
              <a:gd name="connsiteX3" fmla="*/ 2500312 w 2500312"/>
              <a:gd name="connsiteY3" fmla="*/ 208364 h 1250156"/>
              <a:gd name="connsiteX4" fmla="*/ 2500312 w 2500312"/>
              <a:gd name="connsiteY4" fmla="*/ 1041792 h 1250156"/>
              <a:gd name="connsiteX5" fmla="*/ 2291948 w 2500312"/>
              <a:gd name="connsiteY5" fmla="*/ 1250156 h 1250156"/>
              <a:gd name="connsiteX6" fmla="*/ 208364 w 2500312"/>
              <a:gd name="connsiteY6" fmla="*/ 1250156 h 1250156"/>
              <a:gd name="connsiteX7" fmla="*/ 0 w 2500312"/>
              <a:gd name="connsiteY7" fmla="*/ 1041792 h 1250156"/>
              <a:gd name="connsiteX8" fmla="*/ 0 w 2500312"/>
              <a:gd name="connsiteY8" fmla="*/ 208364 h 1250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00312" h="1250156">
                <a:moveTo>
                  <a:pt x="0" y="208364"/>
                </a:moveTo>
                <a:cubicBezTo>
                  <a:pt x="0" y="93288"/>
                  <a:pt x="93288" y="0"/>
                  <a:pt x="208364" y="0"/>
                </a:cubicBezTo>
                <a:lnTo>
                  <a:pt x="2291948" y="0"/>
                </a:lnTo>
                <a:cubicBezTo>
                  <a:pt x="2407024" y="0"/>
                  <a:pt x="2500312" y="93288"/>
                  <a:pt x="2500312" y="208364"/>
                </a:cubicBezTo>
                <a:lnTo>
                  <a:pt x="2500312" y="1041792"/>
                </a:lnTo>
                <a:cubicBezTo>
                  <a:pt x="2500312" y="1156868"/>
                  <a:pt x="2407024" y="1250156"/>
                  <a:pt x="2291948" y="1250156"/>
                </a:cubicBezTo>
                <a:lnTo>
                  <a:pt x="208364" y="1250156"/>
                </a:lnTo>
                <a:cubicBezTo>
                  <a:pt x="93288" y="1250156"/>
                  <a:pt x="0" y="1156868"/>
                  <a:pt x="0" y="1041792"/>
                </a:cubicBezTo>
                <a:lnTo>
                  <a:pt x="0" y="208364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00ABE9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0558" tIns="110558" rIns="110558" bIns="110558" numCol="1" spcCol="1270" anchor="ctr" anchorCtr="0">
            <a:noAutofit/>
          </a:bodyPr>
          <a:lstStyle/>
          <a:p>
            <a:pPr lvl="0" algn="l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b="1" kern="1200" dirty="0" smtClean="0">
                <a:solidFill>
                  <a:srgbClr val="00ABE9"/>
                </a:solidFill>
              </a:rPr>
              <a:t>Réseau qualité</a:t>
            </a:r>
            <a:endParaRPr lang="fr-FR" sz="1200" kern="1200" dirty="0">
              <a:solidFill>
                <a:srgbClr val="00ABE9"/>
              </a:solidFill>
            </a:endParaRP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fr-FR" sz="1000" kern="1200" dirty="0" smtClean="0">
                <a:solidFill>
                  <a:srgbClr val="002060"/>
                </a:solidFill>
              </a:rPr>
              <a:t> Ensemble des actions d’animation, de communication et de sensibilisation à la qualité.</a:t>
            </a:r>
          </a:p>
          <a:p>
            <a:pPr marL="171450" lvl="1" indent="-171450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Ø"/>
            </a:pPr>
            <a:r>
              <a:rPr lang="fr-FR" sz="1000" dirty="0" smtClean="0">
                <a:solidFill>
                  <a:srgbClr val="00ABE9"/>
                </a:solidFill>
              </a:rPr>
              <a:t>Réseau des Correspondants Qualité, atelier de sensibilisation à la qualité, communication interne, portail qualité (SharePoint), etc.</a:t>
            </a:r>
            <a:endParaRPr lang="fr-FR" sz="1000" dirty="0">
              <a:solidFill>
                <a:srgbClr val="00ABE9"/>
              </a:solidFill>
            </a:endParaRPr>
          </a:p>
        </p:txBody>
      </p:sp>
      <p:sp>
        <p:nvSpPr>
          <p:cNvPr id="19" name="Forme libre 18"/>
          <p:cNvSpPr/>
          <p:nvPr/>
        </p:nvSpPr>
        <p:spPr>
          <a:xfrm>
            <a:off x="100520" y="4655841"/>
            <a:ext cx="2885352" cy="1440000"/>
          </a:xfrm>
          <a:custGeom>
            <a:avLst/>
            <a:gdLst>
              <a:gd name="connsiteX0" fmla="*/ 0 w 2500312"/>
              <a:gd name="connsiteY0" fmla="*/ 208364 h 1250156"/>
              <a:gd name="connsiteX1" fmla="*/ 208364 w 2500312"/>
              <a:gd name="connsiteY1" fmla="*/ 0 h 1250156"/>
              <a:gd name="connsiteX2" fmla="*/ 2291948 w 2500312"/>
              <a:gd name="connsiteY2" fmla="*/ 0 h 1250156"/>
              <a:gd name="connsiteX3" fmla="*/ 2500312 w 2500312"/>
              <a:gd name="connsiteY3" fmla="*/ 208364 h 1250156"/>
              <a:gd name="connsiteX4" fmla="*/ 2500312 w 2500312"/>
              <a:gd name="connsiteY4" fmla="*/ 1041792 h 1250156"/>
              <a:gd name="connsiteX5" fmla="*/ 2291948 w 2500312"/>
              <a:gd name="connsiteY5" fmla="*/ 1250156 h 1250156"/>
              <a:gd name="connsiteX6" fmla="*/ 208364 w 2500312"/>
              <a:gd name="connsiteY6" fmla="*/ 1250156 h 1250156"/>
              <a:gd name="connsiteX7" fmla="*/ 0 w 2500312"/>
              <a:gd name="connsiteY7" fmla="*/ 1041792 h 1250156"/>
              <a:gd name="connsiteX8" fmla="*/ 0 w 2500312"/>
              <a:gd name="connsiteY8" fmla="*/ 208364 h 1250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00312" h="1250156">
                <a:moveTo>
                  <a:pt x="0" y="208364"/>
                </a:moveTo>
                <a:cubicBezTo>
                  <a:pt x="0" y="93288"/>
                  <a:pt x="93288" y="0"/>
                  <a:pt x="208364" y="0"/>
                </a:cubicBezTo>
                <a:lnTo>
                  <a:pt x="2291948" y="0"/>
                </a:lnTo>
                <a:cubicBezTo>
                  <a:pt x="2407024" y="0"/>
                  <a:pt x="2500312" y="93288"/>
                  <a:pt x="2500312" y="208364"/>
                </a:cubicBezTo>
                <a:lnTo>
                  <a:pt x="2500312" y="1041792"/>
                </a:lnTo>
                <a:cubicBezTo>
                  <a:pt x="2500312" y="1156868"/>
                  <a:pt x="2407024" y="1250156"/>
                  <a:pt x="2291948" y="1250156"/>
                </a:cubicBezTo>
                <a:lnTo>
                  <a:pt x="208364" y="1250156"/>
                </a:lnTo>
                <a:cubicBezTo>
                  <a:pt x="93288" y="1250156"/>
                  <a:pt x="0" y="1156868"/>
                  <a:pt x="0" y="1041792"/>
                </a:cubicBezTo>
                <a:lnTo>
                  <a:pt x="0" y="208364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00ABE9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0558" tIns="110558" rIns="110558" bIns="110558" numCol="1" spcCol="1270" anchor="ctr" anchorCtr="0">
            <a:noAutofit/>
          </a:bodyPr>
          <a:lstStyle/>
          <a:p>
            <a:pPr lvl="0" algn="l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b="1" kern="1200" dirty="0" smtClean="0">
                <a:solidFill>
                  <a:srgbClr val="00ABE9"/>
                </a:solidFill>
              </a:rPr>
              <a:t>Approche processus</a:t>
            </a:r>
            <a:endParaRPr lang="fr-FR" sz="1200" kern="1200" dirty="0">
              <a:solidFill>
                <a:srgbClr val="00ABE9"/>
              </a:solidFill>
            </a:endParaRP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fr-FR" sz="1000" kern="1200" dirty="0" smtClean="0">
                <a:solidFill>
                  <a:srgbClr val="002060"/>
                </a:solidFill>
              </a:rPr>
              <a:t> Description </a:t>
            </a:r>
            <a:r>
              <a:rPr lang="fr-FR" sz="1000" dirty="0" smtClean="0">
                <a:solidFill>
                  <a:srgbClr val="002060"/>
                </a:solidFill>
              </a:rPr>
              <a:t>des activités de construction et de maintenance du département sous la forme de processus.</a:t>
            </a:r>
            <a:endParaRPr lang="fr-FR" sz="1000" dirty="0">
              <a:solidFill>
                <a:srgbClr val="002060"/>
              </a:solidFill>
            </a:endParaRPr>
          </a:p>
          <a:p>
            <a:pPr marL="171450" lvl="1" indent="-171450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Ø"/>
            </a:pPr>
            <a:r>
              <a:rPr lang="fr-FR" sz="1000" dirty="0" smtClean="0">
                <a:solidFill>
                  <a:srgbClr val="00ABE9"/>
                </a:solidFill>
              </a:rPr>
              <a:t>Convention de modélisation BPMN, guide méthodologique, processus de construction/maintenance, formation, etc.</a:t>
            </a:r>
            <a:endParaRPr lang="fr-FR" sz="800" dirty="0">
              <a:solidFill>
                <a:srgbClr val="002060"/>
              </a:solidFill>
            </a:endParaRPr>
          </a:p>
        </p:txBody>
      </p:sp>
      <p:sp>
        <p:nvSpPr>
          <p:cNvPr id="20" name="Forme libre 19"/>
          <p:cNvSpPr/>
          <p:nvPr/>
        </p:nvSpPr>
        <p:spPr>
          <a:xfrm>
            <a:off x="3118501" y="2777858"/>
            <a:ext cx="2880000" cy="2608951"/>
          </a:xfrm>
          <a:custGeom>
            <a:avLst/>
            <a:gdLst>
              <a:gd name="connsiteX0" fmla="*/ 0 w 2602400"/>
              <a:gd name="connsiteY0" fmla="*/ 208364 h 1250156"/>
              <a:gd name="connsiteX1" fmla="*/ 208364 w 2602400"/>
              <a:gd name="connsiteY1" fmla="*/ 0 h 1250156"/>
              <a:gd name="connsiteX2" fmla="*/ 2394036 w 2602400"/>
              <a:gd name="connsiteY2" fmla="*/ 0 h 1250156"/>
              <a:gd name="connsiteX3" fmla="*/ 2602400 w 2602400"/>
              <a:gd name="connsiteY3" fmla="*/ 208364 h 1250156"/>
              <a:gd name="connsiteX4" fmla="*/ 2602400 w 2602400"/>
              <a:gd name="connsiteY4" fmla="*/ 1041792 h 1250156"/>
              <a:gd name="connsiteX5" fmla="*/ 2394036 w 2602400"/>
              <a:gd name="connsiteY5" fmla="*/ 1250156 h 1250156"/>
              <a:gd name="connsiteX6" fmla="*/ 208364 w 2602400"/>
              <a:gd name="connsiteY6" fmla="*/ 1250156 h 1250156"/>
              <a:gd name="connsiteX7" fmla="*/ 0 w 2602400"/>
              <a:gd name="connsiteY7" fmla="*/ 1041792 h 1250156"/>
              <a:gd name="connsiteX8" fmla="*/ 0 w 2602400"/>
              <a:gd name="connsiteY8" fmla="*/ 208364 h 1250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02400" h="1250156">
                <a:moveTo>
                  <a:pt x="0" y="208364"/>
                </a:moveTo>
                <a:cubicBezTo>
                  <a:pt x="0" y="93288"/>
                  <a:pt x="93288" y="0"/>
                  <a:pt x="208364" y="0"/>
                </a:cubicBezTo>
                <a:lnTo>
                  <a:pt x="2394036" y="0"/>
                </a:lnTo>
                <a:cubicBezTo>
                  <a:pt x="2509112" y="0"/>
                  <a:pt x="2602400" y="93288"/>
                  <a:pt x="2602400" y="208364"/>
                </a:cubicBezTo>
                <a:lnTo>
                  <a:pt x="2602400" y="1041792"/>
                </a:lnTo>
                <a:cubicBezTo>
                  <a:pt x="2602400" y="1156868"/>
                  <a:pt x="2509112" y="1250156"/>
                  <a:pt x="2394036" y="1250156"/>
                </a:cubicBezTo>
                <a:lnTo>
                  <a:pt x="208364" y="1250156"/>
                </a:lnTo>
                <a:cubicBezTo>
                  <a:pt x="93288" y="1250156"/>
                  <a:pt x="0" y="1156868"/>
                  <a:pt x="0" y="1041792"/>
                </a:cubicBezTo>
                <a:lnTo>
                  <a:pt x="0" y="208364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00ABE9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0558" tIns="110558" rIns="110558" bIns="110558" numCol="1" spcCol="1270" anchor="t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600" b="1" dirty="0">
                <a:solidFill>
                  <a:srgbClr val="00ABE9"/>
                </a:solidFill>
              </a:rPr>
              <a:t>Amélioration </a:t>
            </a:r>
            <a:r>
              <a:rPr lang="fr-FR" sz="1600" b="1" dirty="0" smtClean="0">
                <a:solidFill>
                  <a:srgbClr val="00ABE9"/>
                </a:solidFill>
              </a:rPr>
              <a:t>continue </a:t>
            </a:r>
          </a:p>
          <a:p>
            <a:pPr lvl="0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fr-FR" sz="1200" b="1" dirty="0" smtClean="0">
                <a:solidFill>
                  <a:srgbClr val="129CE3"/>
                </a:solidFill>
              </a:rPr>
              <a:t>Contrôle qualité</a:t>
            </a:r>
          </a:p>
          <a:p>
            <a:pPr marL="57150" lvl="1" indent="-57150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  <a:defRPr/>
            </a:pPr>
            <a:r>
              <a:rPr lang="fr-FR" sz="1000" kern="0" dirty="0">
                <a:solidFill>
                  <a:srgbClr val="002060"/>
                </a:solidFill>
              </a:rPr>
              <a:t>Ensemble des activités permettant d’évaluer l’efficacité des processus, d’améliorer nos méthodes de travail.</a:t>
            </a:r>
          </a:p>
          <a:p>
            <a:pPr marL="171450" lvl="1" indent="-171450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Ø"/>
            </a:pPr>
            <a:r>
              <a:rPr lang="fr-FR" sz="1000" dirty="0" smtClean="0">
                <a:solidFill>
                  <a:srgbClr val="00ABE9"/>
                </a:solidFill>
              </a:rPr>
              <a:t>Kit d’audit qualité, programme d’audits, formation à l’audit, etc.</a:t>
            </a:r>
          </a:p>
          <a:p>
            <a:pPr marR="0" indent="0" defTabSz="577850" fontAlgn="auto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lang="fr-FR" sz="1200" b="1" dirty="0" smtClean="0">
                <a:solidFill>
                  <a:srgbClr val="C00000"/>
                </a:solidFill>
              </a:rPr>
              <a:t>Management </a:t>
            </a:r>
            <a:r>
              <a:rPr lang="fr-FR" sz="1200" b="1" dirty="0">
                <a:solidFill>
                  <a:srgbClr val="C00000"/>
                </a:solidFill>
              </a:rPr>
              <a:t>par les risques</a:t>
            </a:r>
          </a:p>
          <a:p>
            <a:pPr marL="57150" lvl="1" indent="-57150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  <a:defRPr/>
            </a:pPr>
            <a:r>
              <a:rPr lang="fr-FR" sz="1000" kern="0" dirty="0">
                <a:solidFill>
                  <a:srgbClr val="002060"/>
                </a:solidFill>
              </a:rPr>
              <a:t> Dispositif </a:t>
            </a:r>
            <a:r>
              <a:rPr lang="fr-FR" sz="1000" kern="0" dirty="0" smtClean="0">
                <a:solidFill>
                  <a:srgbClr val="002060"/>
                </a:solidFill>
              </a:rPr>
              <a:t>d’identification </a:t>
            </a:r>
            <a:r>
              <a:rPr lang="fr-FR" sz="1000" kern="0" dirty="0">
                <a:solidFill>
                  <a:srgbClr val="002060"/>
                </a:solidFill>
              </a:rPr>
              <a:t>et d’évaluation des menaces et opportunités </a:t>
            </a:r>
          </a:p>
          <a:p>
            <a:pPr marL="171450" lvl="1" indent="-171450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Ø"/>
              <a:defRPr/>
            </a:pPr>
            <a:r>
              <a:rPr lang="fr-FR" sz="1000" kern="0" dirty="0">
                <a:solidFill>
                  <a:srgbClr val="00ABE9"/>
                </a:solidFill>
              </a:rPr>
              <a:t>Politique de Management par les risques, démarche commune à tous les projets du DCSI, outil d’identification et de cartographie des risques, fiches conseils, etc.</a:t>
            </a:r>
          </a:p>
          <a:p>
            <a:pPr marL="171450" lvl="1" indent="-171450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Ø"/>
            </a:pPr>
            <a:endParaRPr lang="fr-FR" sz="1000" dirty="0">
              <a:solidFill>
                <a:srgbClr val="00ABE9"/>
              </a:solidFill>
            </a:endParaRPr>
          </a:p>
        </p:txBody>
      </p:sp>
      <p:sp>
        <p:nvSpPr>
          <p:cNvPr id="21" name="Forme libre 20"/>
          <p:cNvSpPr/>
          <p:nvPr/>
        </p:nvSpPr>
        <p:spPr>
          <a:xfrm>
            <a:off x="6158122" y="4718668"/>
            <a:ext cx="2880000" cy="1440000"/>
          </a:xfrm>
          <a:custGeom>
            <a:avLst/>
            <a:gdLst>
              <a:gd name="connsiteX0" fmla="*/ 0 w 2500312"/>
              <a:gd name="connsiteY0" fmla="*/ 208364 h 1250156"/>
              <a:gd name="connsiteX1" fmla="*/ 208364 w 2500312"/>
              <a:gd name="connsiteY1" fmla="*/ 0 h 1250156"/>
              <a:gd name="connsiteX2" fmla="*/ 2291948 w 2500312"/>
              <a:gd name="connsiteY2" fmla="*/ 0 h 1250156"/>
              <a:gd name="connsiteX3" fmla="*/ 2500312 w 2500312"/>
              <a:gd name="connsiteY3" fmla="*/ 208364 h 1250156"/>
              <a:gd name="connsiteX4" fmla="*/ 2500312 w 2500312"/>
              <a:gd name="connsiteY4" fmla="*/ 1041792 h 1250156"/>
              <a:gd name="connsiteX5" fmla="*/ 2291948 w 2500312"/>
              <a:gd name="connsiteY5" fmla="*/ 1250156 h 1250156"/>
              <a:gd name="connsiteX6" fmla="*/ 208364 w 2500312"/>
              <a:gd name="connsiteY6" fmla="*/ 1250156 h 1250156"/>
              <a:gd name="connsiteX7" fmla="*/ 0 w 2500312"/>
              <a:gd name="connsiteY7" fmla="*/ 1041792 h 1250156"/>
              <a:gd name="connsiteX8" fmla="*/ 0 w 2500312"/>
              <a:gd name="connsiteY8" fmla="*/ 208364 h 1250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00312" h="1250156">
                <a:moveTo>
                  <a:pt x="0" y="208364"/>
                </a:moveTo>
                <a:cubicBezTo>
                  <a:pt x="0" y="93288"/>
                  <a:pt x="93288" y="0"/>
                  <a:pt x="208364" y="0"/>
                </a:cubicBezTo>
                <a:lnTo>
                  <a:pt x="2291948" y="0"/>
                </a:lnTo>
                <a:cubicBezTo>
                  <a:pt x="2407024" y="0"/>
                  <a:pt x="2500312" y="93288"/>
                  <a:pt x="2500312" y="208364"/>
                </a:cubicBezTo>
                <a:lnTo>
                  <a:pt x="2500312" y="1041792"/>
                </a:lnTo>
                <a:cubicBezTo>
                  <a:pt x="2500312" y="1156868"/>
                  <a:pt x="2407024" y="1250156"/>
                  <a:pt x="2291948" y="1250156"/>
                </a:cubicBezTo>
                <a:lnTo>
                  <a:pt x="208364" y="1250156"/>
                </a:lnTo>
                <a:cubicBezTo>
                  <a:pt x="93288" y="1250156"/>
                  <a:pt x="0" y="1156868"/>
                  <a:pt x="0" y="1041792"/>
                </a:cubicBezTo>
                <a:lnTo>
                  <a:pt x="0" y="208364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00ABE9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4368" tIns="114368" rIns="114368" bIns="114368" numCol="1" spcCol="1270" anchor="ctr" anchorCtr="0">
            <a:noAutofit/>
          </a:bodyPr>
          <a:lstStyle/>
          <a:p>
            <a:pPr lvl="0" algn="l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b="1" kern="1200" dirty="0" smtClean="0">
                <a:solidFill>
                  <a:srgbClr val="00ABE9"/>
                </a:solidFill>
              </a:rPr>
              <a:t>Cadre méthodologique</a:t>
            </a:r>
          </a:p>
          <a:p>
            <a:pPr marL="57150" lvl="1" indent="-57150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fr-FR" sz="1000" dirty="0">
                <a:solidFill>
                  <a:srgbClr val="002060"/>
                </a:solidFill>
              </a:rPr>
              <a:t> </a:t>
            </a:r>
            <a:r>
              <a:rPr lang="fr-FR" sz="1000" dirty="0" smtClean="0">
                <a:solidFill>
                  <a:srgbClr val="002060"/>
                </a:solidFill>
              </a:rPr>
              <a:t>Ensemble de dispositifs méthodologiques et démarches destinés à accompagner et cadrer les activités des équipes projets lors des différentes phases projets.</a:t>
            </a:r>
          </a:p>
          <a:p>
            <a:pPr marL="171450" lvl="1" indent="-171450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Ø"/>
            </a:pPr>
            <a:r>
              <a:rPr lang="fr-FR" sz="1000" dirty="0" smtClean="0">
                <a:solidFill>
                  <a:srgbClr val="00ABE9"/>
                </a:solidFill>
              </a:rPr>
              <a:t>Kit des marchés publics, kit de démarche de test, kit de cartographie des processus, kit de définition des besoins, etc.</a:t>
            </a:r>
            <a:endParaRPr lang="fr-FR" sz="1000" dirty="0">
              <a:solidFill>
                <a:srgbClr val="00ABE9"/>
              </a:solidFill>
            </a:endParaRPr>
          </a:p>
        </p:txBody>
      </p:sp>
      <p:sp>
        <p:nvSpPr>
          <p:cNvPr id="23" name="Flèche droite 22"/>
          <p:cNvSpPr/>
          <p:nvPr/>
        </p:nvSpPr>
        <p:spPr>
          <a:xfrm>
            <a:off x="466146" y="6204896"/>
            <a:ext cx="8374937" cy="653104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bg1"/>
                </a:solidFill>
              </a:rPr>
              <a:t>actions </a:t>
            </a:r>
            <a:r>
              <a:rPr lang="fr-FR" sz="1600" dirty="0">
                <a:solidFill>
                  <a:schemeClr val="bg1"/>
                </a:solidFill>
              </a:rPr>
              <a:t>d’accompagnement des projets et des actions transverses inter-services/dép./pôles</a:t>
            </a:r>
          </a:p>
        </p:txBody>
      </p:sp>
    </p:spTree>
    <p:extLst>
      <p:ext uri="{BB962C8B-B14F-4D97-AF65-F5344CB8AC3E}">
        <p14:creationId xmlns:p14="http://schemas.microsoft.com/office/powerpoint/2010/main" val="124213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dirty="0" smtClean="0"/>
              <a:t>Démarche de test et GBCP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dirty="0"/>
              <a:t>Comment </a:t>
            </a:r>
            <a:r>
              <a:rPr lang="fr-FR" dirty="0" smtClean="0"/>
              <a:t>le dispositif qualité a contribué à </a:t>
            </a:r>
            <a:r>
              <a:rPr lang="fr-FR" dirty="0"/>
              <a:t>la mise </a:t>
            </a:r>
            <a:r>
              <a:rPr lang="fr-FR" dirty="0" smtClean="0"/>
              <a:t>en </a:t>
            </a:r>
            <a:r>
              <a:rPr lang="fr-FR" dirty="0"/>
              <a:t>œuvre de la GBCP </a:t>
            </a:r>
            <a:r>
              <a:rPr lang="fr-FR" dirty="0" smtClean="0"/>
              <a:t>dans la solution SIFAC </a:t>
            </a:r>
            <a:r>
              <a:rPr lang="fr-FR" dirty="0" smtClean="0"/>
              <a:t>?</a:t>
            </a:r>
          </a:p>
          <a:p>
            <a:pPr lvl="1" algn="just"/>
            <a:r>
              <a:rPr lang="fr-FR" dirty="0" smtClean="0"/>
              <a:t>SIFAC : Gestion </a:t>
            </a:r>
            <a:r>
              <a:rPr lang="fr-FR" dirty="0"/>
              <a:t>budgétaire, financière, comptable et </a:t>
            </a:r>
            <a:r>
              <a:rPr lang="fr-FR" dirty="0" smtClean="0"/>
              <a:t>analytique</a:t>
            </a:r>
            <a:endParaRPr lang="fr-FR" dirty="0" smtClean="0"/>
          </a:p>
          <a:p>
            <a:pPr lvl="1" algn="just"/>
            <a:r>
              <a:rPr lang="fr-FR" dirty="0" smtClean="0"/>
              <a:t>Une industrialisation des </a:t>
            </a:r>
            <a:r>
              <a:rPr lang="fr-FR" dirty="0" smtClean="0"/>
              <a:t>tests.</a:t>
            </a:r>
            <a:endParaRPr lang="fr-FR" dirty="0" smtClean="0"/>
          </a:p>
          <a:p>
            <a:pPr lvl="1" algn="just"/>
            <a:r>
              <a:rPr lang="fr-FR" dirty="0" smtClean="0"/>
              <a:t>Un traitement des tests très en amont (dès l’expression des besoins).</a:t>
            </a:r>
          </a:p>
          <a:p>
            <a:pPr lvl="1" algn="just"/>
            <a:r>
              <a:rPr lang="fr-FR" dirty="0" smtClean="0"/>
              <a:t>Une approche orientée exigence &amp; risque pour évaluer l’effort de test à mener.</a:t>
            </a:r>
          </a:p>
          <a:p>
            <a:pPr lvl="1" algn="just"/>
            <a:endParaRPr lang="fr-FR" dirty="0" smtClean="0"/>
          </a:p>
          <a:p>
            <a:pPr lvl="1" algn="just"/>
            <a:r>
              <a:rPr lang="fr-FR" dirty="0" smtClean="0"/>
              <a:t>Équipe SIFAC pilote sur le dispositif.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BB78DE2-554E-DD4D-9BCE-D71BC498415B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95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Définition de la cible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Enjeu principal =&gt; viser </a:t>
            </a:r>
            <a:r>
              <a:rPr lang="fr-FR" dirty="0"/>
              <a:t>une amélioration de la fiabilité des </a:t>
            </a:r>
            <a:r>
              <a:rPr lang="fr-FR" dirty="0" smtClean="0"/>
              <a:t>solutions déployées.</a:t>
            </a: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Comment ? </a:t>
            </a:r>
          </a:p>
          <a:p>
            <a:pPr lvl="1"/>
            <a:r>
              <a:rPr lang="fr-FR" dirty="0" smtClean="0"/>
              <a:t>Définir </a:t>
            </a:r>
            <a:r>
              <a:rPr lang="fr-FR" dirty="0"/>
              <a:t>un processus de test formalisé </a:t>
            </a:r>
            <a:r>
              <a:rPr lang="fr-FR" dirty="0" smtClean="0"/>
              <a:t>et transverse.</a:t>
            </a:r>
          </a:p>
          <a:p>
            <a:pPr lvl="1"/>
            <a:r>
              <a:rPr lang="fr-FR" dirty="0" smtClean="0"/>
              <a:t>Former les consultants à la démarche et les accompagner.</a:t>
            </a:r>
          </a:p>
          <a:p>
            <a:pPr lvl="1"/>
            <a:r>
              <a:rPr lang="fr-FR" dirty="0" smtClean="0"/>
              <a:t>Mettre à disposition des fiches « bonnes pratiques » sur les activités clés du dispositif. </a:t>
            </a:r>
            <a:endParaRPr lang="fr-FR" dirty="0"/>
          </a:p>
          <a:p>
            <a:pPr lvl="1"/>
            <a:r>
              <a:rPr lang="fr-FR" dirty="0" smtClean="0"/>
              <a:t>Permettre </a:t>
            </a:r>
            <a:r>
              <a:rPr lang="fr-FR" dirty="0"/>
              <a:t>une approche plus stratégique des tests</a:t>
            </a:r>
            <a:r>
              <a:rPr lang="fr-FR" dirty="0" smtClean="0"/>
              <a:t>.</a:t>
            </a:r>
          </a:p>
          <a:p>
            <a:pPr lvl="2"/>
            <a:r>
              <a:rPr lang="fr-FR" dirty="0" smtClean="0"/>
              <a:t>Réflexion très en amont de la stratégie de test</a:t>
            </a:r>
          </a:p>
          <a:p>
            <a:pPr lvl="2"/>
            <a:r>
              <a:rPr lang="fr-FR" dirty="0" smtClean="0"/>
              <a:t>Formalisation des exigences </a:t>
            </a:r>
            <a:r>
              <a:rPr lang="fr-FR" dirty="0" smtClean="0"/>
              <a:t>(</a:t>
            </a:r>
            <a:r>
              <a:rPr lang="fr-FR" dirty="0" smtClean="0"/>
              <a:t>EB)</a:t>
            </a:r>
            <a:endParaRPr lang="fr-FR" dirty="0"/>
          </a:p>
          <a:p>
            <a:pPr lvl="1"/>
            <a:r>
              <a:rPr lang="fr-FR" dirty="0" smtClean="0"/>
              <a:t>Améliorer le pilotage et </a:t>
            </a:r>
            <a:r>
              <a:rPr lang="fr-FR" dirty="0" smtClean="0"/>
              <a:t>le suivi des </a:t>
            </a:r>
            <a:r>
              <a:rPr lang="fr-FR" dirty="0" smtClean="0"/>
              <a:t>tests.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BB78DE2-554E-DD4D-9BCE-D71BC498415B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1513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Stratégie d’élaboration de la démarche de test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Etape 1 – Concevoir le dispositif qualité et méthodologique.</a:t>
            </a:r>
          </a:p>
          <a:p>
            <a:endParaRPr lang="fr-FR" dirty="0" smtClean="0"/>
          </a:p>
          <a:p>
            <a:r>
              <a:rPr lang="fr-FR" dirty="0" smtClean="0"/>
              <a:t>Etape 2 – Eprouver la démarche et l’ajuster.</a:t>
            </a:r>
          </a:p>
          <a:p>
            <a:pPr lvl="1"/>
            <a:r>
              <a:rPr lang="fr-FR" dirty="0" smtClean="0"/>
              <a:t>La réforme GBCP </a:t>
            </a:r>
            <a:r>
              <a:rPr lang="fr-FR" dirty="0"/>
              <a:t>dans la solution SIFAC </a:t>
            </a:r>
            <a:endParaRPr lang="fr-FR" dirty="0" smtClean="0"/>
          </a:p>
          <a:p>
            <a:pPr lvl="1"/>
            <a:r>
              <a:rPr lang="fr-FR" dirty="0" smtClean="0"/>
              <a:t>Fort </a:t>
            </a:r>
            <a:r>
              <a:rPr lang="fr-FR" dirty="0" smtClean="0"/>
              <a:t>impact</a:t>
            </a:r>
          </a:p>
          <a:p>
            <a:pPr lvl="2"/>
            <a:r>
              <a:rPr lang="fr-FR" dirty="0"/>
              <a:t>30% </a:t>
            </a:r>
            <a:r>
              <a:rPr lang="fr-FR" dirty="0" smtClean="0"/>
              <a:t>du périmètre impacté</a:t>
            </a:r>
          </a:p>
          <a:p>
            <a:pPr lvl="2"/>
            <a:r>
              <a:rPr lang="fr-FR" dirty="0" smtClean="0"/>
              <a:t>50% du domaine budget impacté</a:t>
            </a:r>
            <a:endParaRPr lang="fr-FR" dirty="0"/>
          </a:p>
          <a:p>
            <a:pPr lvl="1"/>
            <a:r>
              <a:rPr lang="fr-FR" dirty="0" smtClean="0"/>
              <a:t>Un objectif de résultat fort pour les établissements et donc pour les équipes Amue.</a:t>
            </a:r>
          </a:p>
          <a:p>
            <a:endParaRPr lang="fr-FR" dirty="0" smtClean="0"/>
          </a:p>
          <a:p>
            <a:r>
              <a:rPr lang="fr-FR" dirty="0" smtClean="0"/>
              <a:t>Etape 3 – Généraliser le dispositif à l’ensemble des projets du DCSI.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BB78DE2-554E-DD4D-9BCE-D71BC498415B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737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Déclinaison de la démarche de test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BB78DE2-554E-DD4D-9BCE-D71BC498415B}" type="slidenum">
              <a:rPr lang="fr-FR" smtClean="0"/>
              <a:pPr/>
              <a:t>9</a:t>
            </a:fld>
            <a:endParaRPr lang="fr-FR" dirty="0"/>
          </a:p>
        </p:txBody>
      </p:sp>
      <p:graphicFrame>
        <p:nvGraphicFramePr>
          <p:cNvPr id="10" name="Diagramme 9"/>
          <p:cNvGraphicFramePr/>
          <p:nvPr>
            <p:extLst>
              <p:ext uri="{D42A27DB-BD31-4B8C-83A1-F6EECF244321}">
                <p14:modId xmlns:p14="http://schemas.microsoft.com/office/powerpoint/2010/main" val="1964541799"/>
              </p:ext>
            </p:extLst>
          </p:nvPr>
        </p:nvGraphicFramePr>
        <p:xfrm>
          <a:off x="158472" y="1163498"/>
          <a:ext cx="6400800" cy="48224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Flèche gauche 10"/>
          <p:cNvSpPr/>
          <p:nvPr/>
        </p:nvSpPr>
        <p:spPr>
          <a:xfrm rot="10800000">
            <a:off x="3338658" y="2101738"/>
            <a:ext cx="1330036" cy="324952"/>
          </a:xfrm>
          <a:prstGeom prst="leftArrow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4717682" y="1854519"/>
            <a:ext cx="2516489" cy="856800"/>
          </a:xfrm>
          <a:prstGeom prst="roundRect">
            <a:avLst/>
          </a:prstGeom>
          <a:solidFill>
            <a:srgbClr val="129CE3">
              <a:alpha val="9000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bg1"/>
                </a:solidFill>
              </a:rPr>
              <a:t>Fixe les principes directeurs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4721589" y="2817685"/>
            <a:ext cx="2516489" cy="856800"/>
          </a:xfrm>
          <a:prstGeom prst="roundRect">
            <a:avLst/>
          </a:prstGeom>
          <a:solidFill>
            <a:schemeClr val="lt1">
              <a:hueOff val="0"/>
              <a:satOff val="0"/>
              <a:lumOff val="0"/>
              <a:alpha val="9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r-FR" sz="1600" dirty="0" smtClean="0">
                <a:solidFill>
                  <a:srgbClr val="715E61"/>
                </a:solidFill>
              </a:rPr>
              <a:t>Décline la démarche au niveau des projets</a:t>
            </a:r>
            <a:endParaRPr lang="fr-FR" sz="1600" dirty="0">
              <a:solidFill>
                <a:srgbClr val="715E61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4717682" y="3757969"/>
            <a:ext cx="2516489" cy="856800"/>
          </a:xfrm>
          <a:prstGeom prst="roundRect">
            <a:avLst/>
          </a:prstGeom>
          <a:solidFill>
            <a:schemeClr val="lt1">
              <a:hueOff val="0"/>
              <a:satOff val="0"/>
              <a:lumOff val="0"/>
              <a:alpha val="9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r-FR" sz="1600" dirty="0" smtClean="0">
                <a:solidFill>
                  <a:srgbClr val="715E61"/>
                </a:solidFill>
              </a:rPr>
              <a:t>Traduit </a:t>
            </a:r>
            <a:r>
              <a:rPr lang="fr-FR" sz="1600" dirty="0">
                <a:solidFill>
                  <a:srgbClr val="715E61"/>
                </a:solidFill>
              </a:rPr>
              <a:t>la stratégie </a:t>
            </a:r>
            <a:r>
              <a:rPr lang="fr-FR" sz="1600" dirty="0" smtClean="0">
                <a:solidFill>
                  <a:srgbClr val="715E61"/>
                </a:solidFill>
              </a:rPr>
              <a:t>en scénarii opérationnels</a:t>
            </a:r>
            <a:endParaRPr lang="fr-FR" sz="1600" dirty="0">
              <a:solidFill>
                <a:srgbClr val="715E61"/>
              </a:solidFill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4721589" y="4719057"/>
            <a:ext cx="2516489" cy="856800"/>
          </a:xfrm>
          <a:prstGeom prst="roundRect">
            <a:avLst/>
          </a:prstGeom>
          <a:solidFill>
            <a:schemeClr val="lt1">
              <a:hueOff val="0"/>
              <a:satOff val="0"/>
              <a:lumOff val="0"/>
              <a:alpha val="9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r-FR" sz="1600" dirty="0" smtClean="0">
                <a:solidFill>
                  <a:srgbClr val="715E61"/>
                </a:solidFill>
              </a:rPr>
              <a:t>Fournit la preuve du test sous la forme de résultats obtenus</a:t>
            </a:r>
            <a:endParaRPr lang="fr-FR" sz="1600" dirty="0">
              <a:solidFill>
                <a:srgbClr val="715E61"/>
              </a:solidFill>
            </a:endParaRPr>
          </a:p>
        </p:txBody>
      </p:sp>
      <p:sp>
        <p:nvSpPr>
          <p:cNvPr id="16" name="Flèche gauche 15"/>
          <p:cNvSpPr/>
          <p:nvPr/>
        </p:nvSpPr>
        <p:spPr>
          <a:xfrm rot="10800000">
            <a:off x="3338658" y="3070372"/>
            <a:ext cx="1330036" cy="324952"/>
          </a:xfrm>
          <a:prstGeom prst="leftArrow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 gauche 16"/>
          <p:cNvSpPr/>
          <p:nvPr/>
        </p:nvSpPr>
        <p:spPr>
          <a:xfrm rot="10800000">
            <a:off x="3338658" y="4023893"/>
            <a:ext cx="1330036" cy="324952"/>
          </a:xfrm>
          <a:prstGeom prst="leftArrow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Flèche gauche 17"/>
          <p:cNvSpPr/>
          <p:nvPr/>
        </p:nvSpPr>
        <p:spPr>
          <a:xfrm rot="10800000">
            <a:off x="3338657" y="4991739"/>
            <a:ext cx="1330036" cy="324952"/>
          </a:xfrm>
          <a:prstGeom prst="leftArrow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3275158" y="2884539"/>
            <a:ext cx="160814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 smtClean="0">
                <a:solidFill>
                  <a:schemeClr val="bg1"/>
                </a:solidFill>
              </a:rPr>
              <a:t>risques  </a:t>
            </a:r>
            <a:r>
              <a:rPr lang="fr-FR" sz="1200" dirty="0" smtClean="0">
                <a:solidFill>
                  <a:srgbClr val="715E61"/>
                </a:solidFill>
              </a:rPr>
              <a:t>et exigences</a:t>
            </a:r>
            <a:endParaRPr lang="fr-FR" sz="1200" dirty="0">
              <a:solidFill>
                <a:srgbClr val="715E6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275158" y="3828663"/>
            <a:ext cx="160814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 smtClean="0">
                <a:solidFill>
                  <a:schemeClr val="bg1"/>
                </a:solidFill>
              </a:rPr>
              <a:t>risques  </a:t>
            </a:r>
            <a:r>
              <a:rPr lang="fr-FR" sz="1200" dirty="0" smtClean="0">
                <a:solidFill>
                  <a:srgbClr val="715E61"/>
                </a:solidFill>
              </a:rPr>
              <a:t>et exigences</a:t>
            </a:r>
            <a:endParaRPr lang="fr-FR" sz="1200" dirty="0">
              <a:solidFill>
                <a:srgbClr val="715E6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713519" y="2091389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DCSI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Flèche vers le bas 5"/>
          <p:cNvSpPr/>
          <p:nvPr/>
        </p:nvSpPr>
        <p:spPr>
          <a:xfrm>
            <a:off x="7946312" y="2451497"/>
            <a:ext cx="182095" cy="571541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7662160" y="3060408"/>
            <a:ext cx="747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rojet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Flèche vers le bas 19"/>
          <p:cNvSpPr/>
          <p:nvPr/>
        </p:nvSpPr>
        <p:spPr>
          <a:xfrm>
            <a:off x="7946312" y="3439803"/>
            <a:ext cx="182095" cy="571541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/>
          <p:cNvSpPr txBox="1"/>
          <p:nvPr/>
        </p:nvSpPr>
        <p:spPr>
          <a:xfrm>
            <a:off x="7452327" y="3988972"/>
            <a:ext cx="1197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Consultant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7568799" y="4969549"/>
            <a:ext cx="903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CoQ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/IQ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3" name="Flèche vers le bas 22"/>
          <p:cNvSpPr/>
          <p:nvPr/>
        </p:nvSpPr>
        <p:spPr>
          <a:xfrm>
            <a:off x="7946312" y="4373942"/>
            <a:ext cx="182095" cy="571541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/>
          <p:cNvSpPr txBox="1"/>
          <p:nvPr/>
        </p:nvSpPr>
        <p:spPr>
          <a:xfrm>
            <a:off x="4437956" y="6180719"/>
            <a:ext cx="42120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CoQ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- </a:t>
            </a:r>
            <a:r>
              <a:rPr lang="fr-F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COrrespondant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Qualité / IQ - Ingénieur Qualité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01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-ppt-institutionnel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template-ppt-institutionnel.potx</Template>
  <TotalTime>2203</TotalTime>
  <Words>1066</Words>
  <Application>Microsoft Office PowerPoint</Application>
  <PresentationFormat>Affichage à l'écran (4:3)</PresentationFormat>
  <Paragraphs>175</Paragraphs>
  <Slides>12</Slides>
  <Notes>11</Notes>
  <HiddenSlides>1</HiddenSlides>
  <MMClips>0</MMClips>
  <ScaleCrop>false</ScaleCrop>
  <HeadingPairs>
    <vt:vector size="6" baseType="variant">
      <vt:variant>
        <vt:lpstr>Polices utilisées</vt:lpstr>
      </vt:variant>
      <vt:variant>
        <vt:i4>21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34" baseType="lpstr">
      <vt:lpstr>Adobe Garamond Pro</vt:lpstr>
      <vt:lpstr>Aharoni</vt:lpstr>
      <vt:lpstr>Arial</vt:lpstr>
      <vt:lpstr>Arial Black</vt:lpstr>
      <vt:lpstr>Arial Rounded MT Bold</vt:lpstr>
      <vt:lpstr>Bauhaus 93</vt:lpstr>
      <vt:lpstr>Berlin Sans FB</vt:lpstr>
      <vt:lpstr>Berlin Sans FB Demi</vt:lpstr>
      <vt:lpstr>Bernard MT Condensed</vt:lpstr>
      <vt:lpstr>Bookman Old Style</vt:lpstr>
      <vt:lpstr>Calibri</vt:lpstr>
      <vt:lpstr>Century Gothic</vt:lpstr>
      <vt:lpstr>Copperplate Gothic Bold</vt:lpstr>
      <vt:lpstr>Engravers MT</vt:lpstr>
      <vt:lpstr>Franklin Gothic Medium</vt:lpstr>
      <vt:lpstr>Lucida Fax</vt:lpstr>
      <vt:lpstr>Lucida Grande</vt:lpstr>
      <vt:lpstr>Titillium WebLight</vt:lpstr>
      <vt:lpstr>Titillium WebLight Italic</vt:lpstr>
      <vt:lpstr>Titillium WebSemiBold</vt:lpstr>
      <vt:lpstr>Wingdings</vt:lpstr>
      <vt:lpstr>template-ppt-institutionnel</vt:lpstr>
      <vt:lpstr>PARCOURS DE FORMATION IH2EF/AMUE Directeurs du système d’information (DSI-ESR)</vt:lpstr>
      <vt:lpstr>La qualité à l’Amue</vt:lpstr>
      <vt:lpstr>C’est quoi une démarche qualité ?</vt:lpstr>
      <vt:lpstr>Le dispositif qualité au DCSI</vt:lpstr>
      <vt:lpstr>Le dispositif qualité au DCSI S’appuie sur les principes de l’ISO 9001</vt:lpstr>
      <vt:lpstr>Démarche de test et GBCP</vt:lpstr>
      <vt:lpstr>Définition de la cible</vt:lpstr>
      <vt:lpstr>Stratégie d’élaboration de la démarche de test</vt:lpstr>
      <vt:lpstr>Déclinaison de la démarche de test</vt:lpstr>
      <vt:lpstr>Les principaux changements</vt:lpstr>
      <vt:lpstr>Et la suite ?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loriane montaner</dc:creator>
  <cp:lastModifiedBy>DESENZANI Frédérick</cp:lastModifiedBy>
  <cp:revision>469</cp:revision>
  <cp:lastPrinted>2018-12-12T14:55:33Z</cp:lastPrinted>
  <dcterms:created xsi:type="dcterms:W3CDTF">2017-07-12T16:37:40Z</dcterms:created>
  <dcterms:modified xsi:type="dcterms:W3CDTF">2019-11-26T06:03:49Z</dcterms:modified>
</cp:coreProperties>
</file>