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6"/>
  </p:notesMasterIdLst>
  <p:sldIdLst>
    <p:sldId id="256" r:id="rId3"/>
    <p:sldId id="290" r:id="rId4"/>
    <p:sldId id="291" r:id="rId5"/>
    <p:sldId id="292" r:id="rId6"/>
    <p:sldId id="295" r:id="rId7"/>
    <p:sldId id="310" r:id="rId8"/>
    <p:sldId id="308" r:id="rId9"/>
    <p:sldId id="323" r:id="rId10"/>
    <p:sldId id="320" r:id="rId11"/>
    <p:sldId id="325" r:id="rId12"/>
    <p:sldId id="324" r:id="rId13"/>
    <p:sldId id="326" r:id="rId14"/>
    <p:sldId id="259" r:id="rId15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E61"/>
    <a:srgbClr val="00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99C54-FDC2-1140-9990-632C32D02585}" type="doc">
      <dgm:prSet loTypeId="urn:microsoft.com/office/officeart/2005/8/layout/radial3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202D4A71-4C1E-4F44-9C54-570998220BD7}">
      <dgm:prSet phldrT="[Texte]"/>
      <dgm:spPr/>
      <dgm:t>
        <a:bodyPr/>
        <a:lstStyle/>
        <a:p>
          <a:r>
            <a:rPr lang="fr-FR" b="1" dirty="0" smtClean="0">
              <a:solidFill>
                <a:srgbClr val="000000"/>
              </a:solidFill>
            </a:rPr>
            <a:t>Méta-usages du numérique chez le manager</a:t>
          </a:r>
          <a:endParaRPr lang="fr-FR" dirty="0">
            <a:solidFill>
              <a:srgbClr val="000000"/>
            </a:solidFill>
          </a:endParaRPr>
        </a:p>
      </dgm:t>
    </dgm:pt>
    <dgm:pt modelId="{10CADC6D-AE8E-C341-9CE0-E32DB63F3AF8}" type="parTrans" cxnId="{D564A217-BB99-634B-A1D8-44BEDA7AD5E9}">
      <dgm:prSet/>
      <dgm:spPr/>
      <dgm:t>
        <a:bodyPr/>
        <a:lstStyle/>
        <a:p>
          <a:endParaRPr lang="fr-FR"/>
        </a:p>
      </dgm:t>
    </dgm:pt>
    <dgm:pt modelId="{7227E52C-62F7-E343-B342-2E218E3D9E84}" type="sibTrans" cxnId="{D564A217-BB99-634B-A1D8-44BEDA7AD5E9}">
      <dgm:prSet/>
      <dgm:spPr/>
      <dgm:t>
        <a:bodyPr/>
        <a:lstStyle/>
        <a:p>
          <a:endParaRPr lang="fr-FR"/>
        </a:p>
      </dgm:t>
    </dgm:pt>
    <dgm:pt modelId="{63A3E52C-FFB4-234F-BD49-AF0D2FAA79BE}">
      <dgm:prSet phldrT="[Texte]"/>
      <dgm:spPr/>
      <dgm:t>
        <a:bodyPr/>
        <a:lstStyle/>
        <a:p>
          <a:r>
            <a:rPr lang="fr-FR" b="1" dirty="0" smtClean="0">
              <a:solidFill>
                <a:srgbClr val="000000"/>
              </a:solidFill>
            </a:rPr>
            <a:t>Interaction entre le manager et son environnement numérique</a:t>
          </a:r>
          <a:endParaRPr lang="fr-FR" dirty="0">
            <a:solidFill>
              <a:srgbClr val="000000"/>
            </a:solidFill>
          </a:endParaRPr>
        </a:p>
      </dgm:t>
    </dgm:pt>
    <dgm:pt modelId="{17BE4ABD-9CE0-3142-8D14-C04F959A8210}" type="parTrans" cxnId="{A7A164B7-15D3-CB41-91D6-FC8896C5B8DF}">
      <dgm:prSet/>
      <dgm:spPr/>
      <dgm:t>
        <a:bodyPr/>
        <a:lstStyle/>
        <a:p>
          <a:endParaRPr lang="fr-FR"/>
        </a:p>
      </dgm:t>
    </dgm:pt>
    <dgm:pt modelId="{AED1E36C-69B9-3D4E-9EF9-AA6BCD5DB92A}" type="sibTrans" cxnId="{A7A164B7-15D3-CB41-91D6-FC8896C5B8DF}">
      <dgm:prSet/>
      <dgm:spPr/>
      <dgm:t>
        <a:bodyPr/>
        <a:lstStyle/>
        <a:p>
          <a:endParaRPr lang="fr-FR"/>
        </a:p>
      </dgm:t>
    </dgm:pt>
    <dgm:pt modelId="{B55AA042-D303-A748-9752-9D1340491799}">
      <dgm:prSet phldrT="[Texte]"/>
      <dgm:spPr/>
      <dgm:t>
        <a:bodyPr/>
        <a:lstStyle/>
        <a:p>
          <a:r>
            <a:rPr lang="fr-FR" b="1" dirty="0" smtClean="0">
              <a:solidFill>
                <a:srgbClr val="000000"/>
              </a:solidFill>
            </a:rPr>
            <a:t>Coordination entre le manager et le concepteur de l’environnement numérique.</a:t>
          </a:r>
          <a:endParaRPr lang="fr-FR" dirty="0">
            <a:solidFill>
              <a:srgbClr val="000000"/>
            </a:solidFill>
          </a:endParaRPr>
        </a:p>
      </dgm:t>
    </dgm:pt>
    <dgm:pt modelId="{E8764455-2C70-D841-A6A1-85FCB7D2A1A5}" type="parTrans" cxnId="{AEFC8EF7-A512-F04E-9586-AC5652078F7B}">
      <dgm:prSet/>
      <dgm:spPr/>
      <dgm:t>
        <a:bodyPr/>
        <a:lstStyle/>
        <a:p>
          <a:endParaRPr lang="fr-FR"/>
        </a:p>
      </dgm:t>
    </dgm:pt>
    <dgm:pt modelId="{89984A90-DDD7-BC45-80B6-8F0828E20B9B}" type="sibTrans" cxnId="{AEFC8EF7-A512-F04E-9586-AC5652078F7B}">
      <dgm:prSet/>
      <dgm:spPr/>
      <dgm:t>
        <a:bodyPr/>
        <a:lstStyle/>
        <a:p>
          <a:endParaRPr lang="fr-FR"/>
        </a:p>
      </dgm:t>
    </dgm:pt>
    <dgm:pt modelId="{CCB51103-AB67-8447-8B69-25984B076630}">
      <dgm:prSet phldrT="[Texte]"/>
      <dgm:spPr/>
      <dgm:t>
        <a:bodyPr/>
        <a:lstStyle/>
        <a:p>
          <a:r>
            <a:rPr lang="fr-FR" b="1" dirty="0" smtClean="0">
              <a:solidFill>
                <a:srgbClr val="000000"/>
              </a:solidFill>
            </a:rPr>
            <a:t>Situation de l’usage numérique dans un contexte d’encadrement d’équipe</a:t>
          </a:r>
          <a:endParaRPr lang="fr-FR" dirty="0">
            <a:solidFill>
              <a:srgbClr val="000000"/>
            </a:solidFill>
          </a:endParaRPr>
        </a:p>
      </dgm:t>
    </dgm:pt>
    <dgm:pt modelId="{50BF741F-89D0-8941-BFB7-5BECB0AA3D0C}" type="parTrans" cxnId="{72CD993F-2886-2E48-95CA-E4B03D600602}">
      <dgm:prSet/>
      <dgm:spPr/>
      <dgm:t>
        <a:bodyPr/>
        <a:lstStyle/>
        <a:p>
          <a:endParaRPr lang="fr-FR"/>
        </a:p>
      </dgm:t>
    </dgm:pt>
    <dgm:pt modelId="{0AFFEA25-F84A-264D-AFB9-769B30963AB7}" type="sibTrans" cxnId="{72CD993F-2886-2E48-95CA-E4B03D600602}">
      <dgm:prSet/>
      <dgm:spPr/>
      <dgm:t>
        <a:bodyPr/>
        <a:lstStyle/>
        <a:p>
          <a:endParaRPr lang="fr-FR"/>
        </a:p>
      </dgm:t>
    </dgm:pt>
    <dgm:pt modelId="{2CECC0FE-BCE5-C848-9BBD-87601D03DEA4}">
      <dgm:prSet phldrT="[Texte]"/>
      <dgm:spPr/>
      <dgm:t>
        <a:bodyPr/>
        <a:lstStyle/>
        <a:p>
          <a:r>
            <a:rPr lang="fr-FR" b="1" dirty="0" smtClean="0">
              <a:solidFill>
                <a:srgbClr val="000000"/>
              </a:solidFill>
            </a:rPr>
            <a:t>Éthique, déontologie et aspects juridiques.</a:t>
          </a:r>
          <a:endParaRPr lang="fr-FR" dirty="0">
            <a:solidFill>
              <a:srgbClr val="000000"/>
            </a:solidFill>
          </a:endParaRPr>
        </a:p>
      </dgm:t>
    </dgm:pt>
    <dgm:pt modelId="{C0D52417-1707-6340-95C6-BA7BF815185C}" type="parTrans" cxnId="{4AA60D62-9E60-2F4D-8ADE-2309D10548FB}">
      <dgm:prSet/>
      <dgm:spPr/>
      <dgm:t>
        <a:bodyPr/>
        <a:lstStyle/>
        <a:p>
          <a:endParaRPr lang="fr-FR"/>
        </a:p>
      </dgm:t>
    </dgm:pt>
    <dgm:pt modelId="{7F9F602D-F469-9449-95DA-70E98810054B}" type="sibTrans" cxnId="{4AA60D62-9E60-2F4D-8ADE-2309D10548FB}">
      <dgm:prSet/>
      <dgm:spPr/>
      <dgm:t>
        <a:bodyPr/>
        <a:lstStyle/>
        <a:p>
          <a:endParaRPr lang="fr-FR"/>
        </a:p>
      </dgm:t>
    </dgm:pt>
    <dgm:pt modelId="{45886B58-35BB-B14C-B2D6-E08A3EE84A62}">
      <dgm:prSet phldrT="[Texte]"/>
      <dgm:spPr/>
      <dgm:t>
        <a:bodyPr/>
        <a:lstStyle/>
        <a:p>
          <a:r>
            <a:rPr lang="fr-FR" b="1" dirty="0" smtClean="0">
              <a:solidFill>
                <a:srgbClr val="000000"/>
              </a:solidFill>
            </a:rPr>
            <a:t>Positionnement dans l’écosystème numérique de l’organisation.</a:t>
          </a:r>
          <a:endParaRPr lang="fr-FR" dirty="0">
            <a:solidFill>
              <a:srgbClr val="000000"/>
            </a:solidFill>
          </a:endParaRPr>
        </a:p>
      </dgm:t>
    </dgm:pt>
    <dgm:pt modelId="{343187A5-A6F0-D640-846C-89DE706B2E05}" type="parTrans" cxnId="{A3173AA8-0CBD-F045-A9FF-8C0DB9539DFA}">
      <dgm:prSet/>
      <dgm:spPr/>
      <dgm:t>
        <a:bodyPr/>
        <a:lstStyle/>
        <a:p>
          <a:endParaRPr lang="fr-FR"/>
        </a:p>
      </dgm:t>
    </dgm:pt>
    <dgm:pt modelId="{544F8357-9143-BA4D-9BBB-D5F274D882DE}" type="sibTrans" cxnId="{A3173AA8-0CBD-F045-A9FF-8C0DB9539DFA}">
      <dgm:prSet/>
      <dgm:spPr/>
      <dgm:t>
        <a:bodyPr/>
        <a:lstStyle/>
        <a:p>
          <a:endParaRPr lang="fr-FR"/>
        </a:p>
      </dgm:t>
    </dgm:pt>
    <dgm:pt modelId="{CECBA3D4-DD6D-7345-885A-D5F675F88784}" type="pres">
      <dgm:prSet presAssocID="{FE799C54-FDC2-1140-9990-632C32D025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13BF9B-57FF-D140-8DAD-E7A976526443}" type="pres">
      <dgm:prSet presAssocID="{FE799C54-FDC2-1140-9990-632C32D02585}" presName="radial" presStyleCnt="0">
        <dgm:presLayoutVars>
          <dgm:animLvl val="ctr"/>
        </dgm:presLayoutVars>
      </dgm:prSet>
      <dgm:spPr/>
    </dgm:pt>
    <dgm:pt modelId="{5A11C8C8-53FA-194A-A6C0-E9AE924F8A2B}" type="pres">
      <dgm:prSet presAssocID="{202D4A71-4C1E-4F44-9C54-570998220BD7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885B7741-A2F8-DE47-95C3-2436C0CFEEC5}" type="pres">
      <dgm:prSet presAssocID="{63A3E52C-FFB4-234F-BD49-AF0D2FAA79BE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2781C7-DE6B-7340-A708-DAEB0069EC0E}" type="pres">
      <dgm:prSet presAssocID="{B55AA042-D303-A748-9752-9D1340491799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AF7703-C347-E449-B4FC-F5FF1A21CA97}" type="pres">
      <dgm:prSet presAssocID="{CCB51103-AB67-8447-8B69-25984B07663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A90079-14C3-DF45-9647-026E8155E8FA}" type="pres">
      <dgm:prSet presAssocID="{2CECC0FE-BCE5-C848-9BBD-87601D03DEA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8258AF-A174-9945-9BD4-FB6B7F665BFD}" type="pres">
      <dgm:prSet presAssocID="{45886B58-35BB-B14C-B2D6-E08A3EE84A62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173AA8-0CBD-F045-A9FF-8C0DB9539DFA}" srcId="{202D4A71-4C1E-4F44-9C54-570998220BD7}" destId="{45886B58-35BB-B14C-B2D6-E08A3EE84A62}" srcOrd="4" destOrd="0" parTransId="{343187A5-A6F0-D640-846C-89DE706B2E05}" sibTransId="{544F8357-9143-BA4D-9BBB-D5F274D882DE}"/>
    <dgm:cxn modelId="{072873D8-26F3-4A6E-8C68-086AECA7519D}" type="presOf" srcId="{45886B58-35BB-B14C-B2D6-E08A3EE84A62}" destId="{708258AF-A174-9945-9BD4-FB6B7F665BFD}" srcOrd="0" destOrd="0" presId="urn:microsoft.com/office/officeart/2005/8/layout/radial3"/>
    <dgm:cxn modelId="{72CD993F-2886-2E48-95CA-E4B03D600602}" srcId="{202D4A71-4C1E-4F44-9C54-570998220BD7}" destId="{CCB51103-AB67-8447-8B69-25984B076630}" srcOrd="2" destOrd="0" parTransId="{50BF741F-89D0-8941-BFB7-5BECB0AA3D0C}" sibTransId="{0AFFEA25-F84A-264D-AFB9-769B30963AB7}"/>
    <dgm:cxn modelId="{AEFC8EF7-A512-F04E-9586-AC5652078F7B}" srcId="{202D4A71-4C1E-4F44-9C54-570998220BD7}" destId="{B55AA042-D303-A748-9752-9D1340491799}" srcOrd="1" destOrd="0" parTransId="{E8764455-2C70-D841-A6A1-85FCB7D2A1A5}" sibTransId="{89984A90-DDD7-BC45-80B6-8F0828E20B9B}"/>
    <dgm:cxn modelId="{0DFB36CF-22D4-4359-8EF3-E4368276A472}" type="presOf" srcId="{B55AA042-D303-A748-9752-9D1340491799}" destId="{032781C7-DE6B-7340-A708-DAEB0069EC0E}" srcOrd="0" destOrd="0" presId="urn:microsoft.com/office/officeart/2005/8/layout/radial3"/>
    <dgm:cxn modelId="{4AA60D62-9E60-2F4D-8ADE-2309D10548FB}" srcId="{202D4A71-4C1E-4F44-9C54-570998220BD7}" destId="{2CECC0FE-BCE5-C848-9BBD-87601D03DEA4}" srcOrd="3" destOrd="0" parTransId="{C0D52417-1707-6340-95C6-BA7BF815185C}" sibTransId="{7F9F602D-F469-9449-95DA-70E98810054B}"/>
    <dgm:cxn modelId="{8F808FF8-BBA3-40E1-932E-0EC0D9E36607}" type="presOf" srcId="{FE799C54-FDC2-1140-9990-632C32D02585}" destId="{CECBA3D4-DD6D-7345-885A-D5F675F88784}" srcOrd="0" destOrd="0" presId="urn:microsoft.com/office/officeart/2005/8/layout/radial3"/>
    <dgm:cxn modelId="{A7A164B7-15D3-CB41-91D6-FC8896C5B8DF}" srcId="{202D4A71-4C1E-4F44-9C54-570998220BD7}" destId="{63A3E52C-FFB4-234F-BD49-AF0D2FAA79BE}" srcOrd="0" destOrd="0" parTransId="{17BE4ABD-9CE0-3142-8D14-C04F959A8210}" sibTransId="{AED1E36C-69B9-3D4E-9EF9-AA6BCD5DB92A}"/>
    <dgm:cxn modelId="{1EC40ABA-1E1B-4C5F-9E80-9E5E50CC461B}" type="presOf" srcId="{2CECC0FE-BCE5-C848-9BBD-87601D03DEA4}" destId="{B8A90079-14C3-DF45-9647-026E8155E8FA}" srcOrd="0" destOrd="0" presId="urn:microsoft.com/office/officeart/2005/8/layout/radial3"/>
    <dgm:cxn modelId="{8EB1E587-3BDF-41DD-A1F7-22C56DB56ECA}" type="presOf" srcId="{63A3E52C-FFB4-234F-BD49-AF0D2FAA79BE}" destId="{885B7741-A2F8-DE47-95C3-2436C0CFEEC5}" srcOrd="0" destOrd="0" presId="urn:microsoft.com/office/officeart/2005/8/layout/radial3"/>
    <dgm:cxn modelId="{B4FB9D00-50B5-4011-BEB7-DF3FF67D337D}" type="presOf" srcId="{CCB51103-AB67-8447-8B69-25984B076630}" destId="{5BAF7703-C347-E449-B4FC-F5FF1A21CA97}" srcOrd="0" destOrd="0" presId="urn:microsoft.com/office/officeart/2005/8/layout/radial3"/>
    <dgm:cxn modelId="{D564A217-BB99-634B-A1D8-44BEDA7AD5E9}" srcId="{FE799C54-FDC2-1140-9990-632C32D02585}" destId="{202D4A71-4C1E-4F44-9C54-570998220BD7}" srcOrd="0" destOrd="0" parTransId="{10CADC6D-AE8E-C341-9CE0-E32DB63F3AF8}" sibTransId="{7227E52C-62F7-E343-B342-2E218E3D9E84}"/>
    <dgm:cxn modelId="{FE8FFAEB-A30D-46A6-B418-13C0FBA478C2}" type="presOf" srcId="{202D4A71-4C1E-4F44-9C54-570998220BD7}" destId="{5A11C8C8-53FA-194A-A6C0-E9AE924F8A2B}" srcOrd="0" destOrd="0" presId="urn:microsoft.com/office/officeart/2005/8/layout/radial3"/>
    <dgm:cxn modelId="{C2CABE23-2CC7-488D-B5D1-4ADFE13EF9B1}" type="presParOf" srcId="{CECBA3D4-DD6D-7345-885A-D5F675F88784}" destId="{7113BF9B-57FF-D140-8DAD-E7A976526443}" srcOrd="0" destOrd="0" presId="urn:microsoft.com/office/officeart/2005/8/layout/radial3"/>
    <dgm:cxn modelId="{B95707A5-0897-4C4F-A0AE-8CA7A93E11CF}" type="presParOf" srcId="{7113BF9B-57FF-D140-8DAD-E7A976526443}" destId="{5A11C8C8-53FA-194A-A6C0-E9AE924F8A2B}" srcOrd="0" destOrd="0" presId="urn:microsoft.com/office/officeart/2005/8/layout/radial3"/>
    <dgm:cxn modelId="{B7DACA3B-DD38-4744-B3E2-738AECE5EAD4}" type="presParOf" srcId="{7113BF9B-57FF-D140-8DAD-E7A976526443}" destId="{885B7741-A2F8-DE47-95C3-2436C0CFEEC5}" srcOrd="1" destOrd="0" presId="urn:microsoft.com/office/officeart/2005/8/layout/radial3"/>
    <dgm:cxn modelId="{51CB1BDB-0CC5-4856-A3C2-F117D418A857}" type="presParOf" srcId="{7113BF9B-57FF-D140-8DAD-E7A976526443}" destId="{032781C7-DE6B-7340-A708-DAEB0069EC0E}" srcOrd="2" destOrd="0" presId="urn:microsoft.com/office/officeart/2005/8/layout/radial3"/>
    <dgm:cxn modelId="{E9EAC67E-93F2-4A7B-9E69-D6609F625455}" type="presParOf" srcId="{7113BF9B-57FF-D140-8DAD-E7A976526443}" destId="{5BAF7703-C347-E449-B4FC-F5FF1A21CA97}" srcOrd="3" destOrd="0" presId="urn:microsoft.com/office/officeart/2005/8/layout/radial3"/>
    <dgm:cxn modelId="{8F95A06E-1FF1-4AD5-8A87-04C48D29B863}" type="presParOf" srcId="{7113BF9B-57FF-D140-8DAD-E7A976526443}" destId="{B8A90079-14C3-DF45-9647-026E8155E8FA}" srcOrd="4" destOrd="0" presId="urn:microsoft.com/office/officeart/2005/8/layout/radial3"/>
    <dgm:cxn modelId="{E65EF3F5-07C3-4F01-880E-D47647F76DA0}" type="presParOf" srcId="{7113BF9B-57FF-D140-8DAD-E7A976526443}" destId="{708258AF-A174-9945-9BD4-FB6B7F665BF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C8C8-53FA-194A-A6C0-E9AE924F8A2B}">
      <dsp:nvSpPr>
        <dsp:cNvPr id="0" name=""/>
        <dsp:cNvSpPr/>
      </dsp:nvSpPr>
      <dsp:spPr>
        <a:xfrm>
          <a:off x="2606081" y="1153770"/>
          <a:ext cx="2674536" cy="267453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rgbClr val="000000"/>
              </a:solidFill>
            </a:rPr>
            <a:t>Méta-usages du numérique chez le manager</a:t>
          </a:r>
          <a:endParaRPr lang="fr-FR" sz="2600" kern="1200" dirty="0">
            <a:solidFill>
              <a:srgbClr val="000000"/>
            </a:solidFill>
          </a:endParaRPr>
        </a:p>
      </dsp:txBody>
      <dsp:txXfrm>
        <a:off x="2997758" y="1545447"/>
        <a:ext cx="1891182" cy="1891182"/>
      </dsp:txXfrm>
    </dsp:sp>
    <dsp:sp modelId="{885B7741-A2F8-DE47-95C3-2436C0CFEEC5}">
      <dsp:nvSpPr>
        <dsp:cNvPr id="0" name=""/>
        <dsp:cNvSpPr/>
      </dsp:nvSpPr>
      <dsp:spPr>
        <a:xfrm>
          <a:off x="3274715" y="82515"/>
          <a:ext cx="1337268" cy="133726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0000"/>
              </a:solidFill>
            </a:rPr>
            <a:t>Interaction entre le manager et son environnement numérique</a:t>
          </a:r>
          <a:endParaRPr lang="fr-FR" sz="1000" kern="1200" dirty="0">
            <a:solidFill>
              <a:srgbClr val="000000"/>
            </a:solidFill>
          </a:endParaRPr>
        </a:p>
      </dsp:txBody>
      <dsp:txXfrm>
        <a:off x="3470553" y="278353"/>
        <a:ext cx="945592" cy="945592"/>
      </dsp:txXfrm>
    </dsp:sp>
    <dsp:sp modelId="{032781C7-DE6B-7340-A708-DAEB0069EC0E}">
      <dsp:nvSpPr>
        <dsp:cNvPr id="0" name=""/>
        <dsp:cNvSpPr/>
      </dsp:nvSpPr>
      <dsp:spPr>
        <a:xfrm>
          <a:off x="4929448" y="1284749"/>
          <a:ext cx="1337268" cy="133726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0000"/>
              </a:solidFill>
            </a:rPr>
            <a:t>Coordination entre le manager et le concepteur de l’environnement numérique.</a:t>
          </a:r>
          <a:endParaRPr lang="fr-FR" sz="1000" kern="1200" dirty="0">
            <a:solidFill>
              <a:srgbClr val="000000"/>
            </a:solidFill>
          </a:endParaRPr>
        </a:p>
      </dsp:txBody>
      <dsp:txXfrm>
        <a:off x="5125286" y="1480587"/>
        <a:ext cx="945592" cy="945592"/>
      </dsp:txXfrm>
    </dsp:sp>
    <dsp:sp modelId="{5BAF7703-C347-E449-B4FC-F5FF1A21CA97}">
      <dsp:nvSpPr>
        <dsp:cNvPr id="0" name=""/>
        <dsp:cNvSpPr/>
      </dsp:nvSpPr>
      <dsp:spPr>
        <a:xfrm>
          <a:off x="4297396" y="3230004"/>
          <a:ext cx="1337268" cy="133726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0000"/>
              </a:solidFill>
            </a:rPr>
            <a:t>Situation de l’usage numérique dans un contexte d’encadrement d’équipe</a:t>
          </a:r>
          <a:endParaRPr lang="fr-FR" sz="1000" kern="1200" dirty="0">
            <a:solidFill>
              <a:srgbClr val="000000"/>
            </a:solidFill>
          </a:endParaRPr>
        </a:p>
      </dsp:txBody>
      <dsp:txXfrm>
        <a:off x="4493234" y="3425842"/>
        <a:ext cx="945592" cy="945592"/>
      </dsp:txXfrm>
    </dsp:sp>
    <dsp:sp modelId="{B8A90079-14C3-DF45-9647-026E8155E8FA}">
      <dsp:nvSpPr>
        <dsp:cNvPr id="0" name=""/>
        <dsp:cNvSpPr/>
      </dsp:nvSpPr>
      <dsp:spPr>
        <a:xfrm>
          <a:off x="2252034" y="3230004"/>
          <a:ext cx="1337268" cy="133726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0000"/>
              </a:solidFill>
            </a:rPr>
            <a:t>Éthique, déontologie et aspects juridiques.</a:t>
          </a:r>
          <a:endParaRPr lang="fr-FR" sz="1000" kern="1200" dirty="0">
            <a:solidFill>
              <a:srgbClr val="000000"/>
            </a:solidFill>
          </a:endParaRPr>
        </a:p>
      </dsp:txBody>
      <dsp:txXfrm>
        <a:off x="2447872" y="3425842"/>
        <a:ext cx="945592" cy="945592"/>
      </dsp:txXfrm>
    </dsp:sp>
    <dsp:sp modelId="{708258AF-A174-9945-9BD4-FB6B7F665BFD}">
      <dsp:nvSpPr>
        <dsp:cNvPr id="0" name=""/>
        <dsp:cNvSpPr/>
      </dsp:nvSpPr>
      <dsp:spPr>
        <a:xfrm>
          <a:off x="1619983" y="1284749"/>
          <a:ext cx="1337268" cy="133726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000000"/>
              </a:solidFill>
            </a:rPr>
            <a:t>Positionnement dans l’écosystème numérique de l’organisation.</a:t>
          </a:r>
          <a:endParaRPr lang="fr-FR" sz="1000" kern="1200" dirty="0">
            <a:solidFill>
              <a:srgbClr val="000000"/>
            </a:solidFill>
          </a:endParaRPr>
        </a:p>
      </dsp:txBody>
      <dsp:txXfrm>
        <a:off x="1815821" y="1480587"/>
        <a:ext cx="945592" cy="94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4A4C5-9E6F-4E3B-B673-339EE0CBF836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6362E-2A26-4E53-B9DA-79CD24B63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94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/>
          <a:stretch/>
        </p:blipFill>
        <p:spPr>
          <a:xfrm>
            <a:off x="0" y="-15498"/>
            <a:ext cx="9136822" cy="687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503" y="2131021"/>
            <a:ext cx="7772400" cy="1289536"/>
          </a:xfrm>
        </p:spPr>
        <p:txBody>
          <a:bodyPr anchor="b">
            <a:normAutofit/>
          </a:bodyPr>
          <a:lstStyle>
            <a:lvl1pPr algn="l">
              <a:defRPr sz="3600" b="0" cap="small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64" y="3515797"/>
            <a:ext cx="5897107" cy="145457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4" y="25604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4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400" y="1600201"/>
            <a:ext cx="7315200" cy="4525963"/>
          </a:xfrm>
          <a:prstGeom prst="rect">
            <a:avLst/>
          </a:prstGeom>
        </p:spPr>
        <p:txBody>
          <a:bodyPr vert="horz"/>
          <a:lstStyle>
            <a:lvl1pPr marL="457200" indent="-45720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/>
            </a:lvl2pPr>
            <a:lvl3pPr marL="1143000" indent="-228600">
              <a:buClr>
                <a:schemeClr val="bg2"/>
              </a:buCl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Clr>
                <a:schemeClr val="bg2"/>
              </a:buClr>
              <a:buFont typeface="Arial"/>
              <a:buChar char="•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0058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400" y="1600201"/>
            <a:ext cx="7315200" cy="4525963"/>
          </a:xfrm>
          <a:prstGeom prst="rect">
            <a:avLst/>
          </a:prstGeom>
        </p:spPr>
        <p:txBody>
          <a:bodyPr vert="horz"/>
          <a:lstStyle>
            <a:lvl1pPr marL="457200" indent="-45720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/>
            </a:lvl2pPr>
            <a:lvl3pPr marL="1143000" indent="-228600">
              <a:buClr>
                <a:schemeClr val="bg2"/>
              </a:buCl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Clr>
                <a:schemeClr val="bg2"/>
              </a:buClr>
              <a:buFont typeface="Arial"/>
              <a:buChar char="•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9203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76400" y="1600201"/>
            <a:ext cx="33528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buClrTx/>
              <a:defRPr sz="2000">
                <a:solidFill>
                  <a:srgbClr val="000000"/>
                </a:solidFill>
              </a:defRPr>
            </a:lvl3pPr>
            <a:lvl4pPr>
              <a:buClrTx/>
              <a:defRPr sz="1800">
                <a:solidFill>
                  <a:srgbClr val="000000"/>
                </a:solidFill>
              </a:defRPr>
            </a:lvl4pPr>
            <a:lvl5pPr>
              <a:buClrTx/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81600" y="1600201"/>
            <a:ext cx="3505200" cy="4525963"/>
          </a:xfrm>
          <a:prstGeom prst="rect">
            <a:avLst/>
          </a:prstGeom>
        </p:spPr>
        <p:txBody>
          <a:bodyPr vert="horz"/>
          <a:lstStyle>
            <a:lvl1pPr>
              <a:buClrTx/>
              <a:defRPr sz="2800">
                <a:solidFill>
                  <a:srgbClr val="000000"/>
                </a:solidFill>
              </a:defRPr>
            </a:lvl1pPr>
            <a:lvl2pP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3923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206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876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2" cy="129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508"/>
            <a:ext cx="7205743" cy="1121802"/>
          </a:xfrm>
        </p:spPr>
        <p:txBody>
          <a:bodyPr>
            <a:normAutofit/>
          </a:bodyPr>
          <a:lstStyle>
            <a:lvl1pPr>
              <a:defRPr sz="2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6583"/>
            <a:ext cx="7886700" cy="465038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4102" y="6356351"/>
            <a:ext cx="6262284" cy="365125"/>
          </a:xfrm>
        </p:spPr>
        <p:txBody>
          <a:bodyPr/>
          <a:lstStyle/>
          <a:p>
            <a:r>
              <a:rPr lang="fr-FR" smtClean="0"/>
              <a:t>© amue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906" y="6356351"/>
            <a:ext cx="495945" cy="365125"/>
          </a:xfrm>
        </p:spPr>
        <p:txBody>
          <a:bodyPr/>
          <a:lstStyle/>
          <a:p>
            <a:fld id="{825607D1-5C92-42ED-A8C1-500D23DE97A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464920"/>
            <a:ext cx="365126" cy="365126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57770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677784"/>
            <a:ext cx="9143992" cy="148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677784"/>
            <a:ext cx="7063271" cy="1486928"/>
          </a:xfr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70550"/>
            <a:ext cx="7886700" cy="18191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715E6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DE4-1C5C-4EFC-B05E-81BF7BCCAFA1}" type="datetime1">
              <a:rPr lang="fr-FR" smtClean="0"/>
              <a:t>29/03/2019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amue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2" y="3238685"/>
            <a:ext cx="360000" cy="360000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48028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9143992" cy="129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4" y="173165"/>
            <a:ext cx="7166993" cy="1121802"/>
          </a:xfrm>
        </p:spPr>
        <p:txBody>
          <a:bodyPr>
            <a:normAutofit/>
          </a:bodyPr>
          <a:lstStyle>
            <a:lvl1pPr>
              <a:defRPr sz="2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8132"/>
            <a:ext cx="3886200" cy="47088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8132"/>
            <a:ext cx="3886200" cy="47088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6FB-8D6D-4070-845B-A48527530E0B}" type="datetime1">
              <a:rPr lang="fr-FR" smtClean="0"/>
              <a:t>29/03/2019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amue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" y="464920"/>
            <a:ext cx="365126" cy="365126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406899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2" cy="129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165"/>
            <a:ext cx="7159248" cy="1121802"/>
          </a:xfrm>
        </p:spPr>
        <p:txBody>
          <a:bodyPr>
            <a:normAutofit/>
          </a:bodyPr>
          <a:lstStyle>
            <a:lvl1pPr>
              <a:defRPr sz="2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6813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92044"/>
            <a:ext cx="3868340" cy="3897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6813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92044"/>
            <a:ext cx="3887391" cy="3897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86F6-1C6E-4122-B983-7E2C46AFE646}" type="datetime1">
              <a:rPr lang="fr-FR" smtClean="0"/>
              <a:t>29/03/2019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amue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464920"/>
            <a:ext cx="365126" cy="365126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31218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9143992" cy="129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4" y="172257"/>
            <a:ext cx="7074014" cy="1121802"/>
          </a:xfrm>
        </p:spPr>
        <p:txBody>
          <a:bodyPr>
            <a:normAutofit/>
          </a:bodyPr>
          <a:lstStyle>
            <a:lvl1pPr>
              <a:defRPr sz="2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AC3D-A03C-4209-B3D2-9FF0B4841393}" type="datetime1">
              <a:rPr lang="fr-FR" smtClean="0"/>
              <a:t>29/03/2019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amue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464920"/>
            <a:ext cx="365126" cy="365126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43126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1" cy="12949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8297-C1F7-4964-940B-C52FEF2B661C}" type="datetime1">
              <a:rPr lang="fr-FR" smtClean="0"/>
              <a:t>29/03/2019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amue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4" y="365127"/>
            <a:ext cx="365126" cy="365126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68566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e contact - Disposition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938" y="2162931"/>
            <a:ext cx="7269354" cy="11218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3301139" y="5749872"/>
            <a:ext cx="4889769" cy="86793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129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400" y="1600201"/>
            <a:ext cx="7315200" cy="4525963"/>
          </a:xfrm>
          <a:prstGeom prst="rect">
            <a:avLst/>
          </a:prstGeom>
        </p:spPr>
        <p:txBody>
          <a:bodyPr vert="horz"/>
          <a:lstStyle>
            <a:lvl1pPr marL="457200" indent="-457200"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/>
            </a:lvl2pPr>
            <a:lvl3pPr marL="1143000" indent="-228600">
              <a:buClr>
                <a:schemeClr val="bg2"/>
              </a:buCl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Clr>
                <a:schemeClr val="bg2"/>
              </a:buClr>
              <a:buFont typeface="Arial"/>
              <a:buChar char="•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6579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slideLayout" Target="../slideLayouts/slideLayout13.xml"/><Relationship Id="rId7" Type="http://schemas.openxmlformats.org/officeDocument/2006/relationships/hyperlink" Target="mailto:bertrand.mocquet@free.fr" TargetMode="Externa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" Target="../slides/slide5.xml"/><Relationship Id="rId11" Type="http://schemas.openxmlformats.org/officeDocument/2006/relationships/image" Target="../media/image11.png"/><Relationship Id="rId5" Type="http://schemas.openxmlformats.org/officeDocument/2006/relationships/theme" Target="../theme/theme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0144"/>
            <a:ext cx="7269354" cy="112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8834"/>
            <a:ext cx="7886700" cy="465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890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715E61"/>
                </a:solidFill>
              </a:defRPr>
            </a:lvl1pPr>
          </a:lstStyle>
          <a:p>
            <a:fld id="{460536FF-26BE-4F0E-ABB5-7DBD74C3C8C9}" type="datetime1">
              <a:rPr lang="fr-FR" smtClean="0"/>
              <a:pPr/>
              <a:t>29/03/2019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4102" y="6356351"/>
            <a:ext cx="626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15E61"/>
                </a:solidFill>
              </a:defRPr>
            </a:lvl1pPr>
          </a:lstStyle>
          <a:p>
            <a:r>
              <a:rPr lang="fr-FR" smtClean="0"/>
              <a:t>© amue 2013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9405" y="6356351"/>
            <a:ext cx="495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15E61"/>
                </a:solidFill>
              </a:defRPr>
            </a:lvl1pPr>
          </a:lstStyle>
          <a:p>
            <a:fld id="{825607D1-5C92-42ED-A8C1-500D23DE97A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53" y="6362423"/>
            <a:ext cx="3626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+"/>
        <a:defRPr sz="2400" kern="1200">
          <a:solidFill>
            <a:srgbClr val="715E61"/>
          </a:solidFill>
          <a:latin typeface="+mn-lt"/>
          <a:ea typeface="+mn-ea"/>
          <a:cs typeface="+mn-cs"/>
        </a:defRPr>
      </a:lvl1pPr>
      <a:lvl2pPr marL="806450" indent="-2714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rgbClr val="715E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0000"/>
        <a:buFont typeface="Courier New" panose="02070309020205020404" pitchFamily="49" charset="0"/>
        <a:buChar char="o"/>
        <a:defRPr sz="2000" kern="1200">
          <a:solidFill>
            <a:srgbClr val="715E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715E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rgbClr val="715E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28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096" name="Text Box 48">
            <a:hlinkClick r:id="rId6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0" y="1612900"/>
            <a:ext cx="1371600" cy="276225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srgbClr val="FFFFFF"/>
                </a:solidFill>
                <a:latin typeface="Tahoma" charset="0"/>
              </a:rPr>
              <a:t>La genèse</a:t>
            </a:r>
          </a:p>
        </p:txBody>
      </p:sp>
      <p:sp>
        <p:nvSpPr>
          <p:cNvPr id="1028" name="Rectangle 49"/>
          <p:cNvSpPr>
            <a:spLocks noChangeArrowheads="1"/>
          </p:cNvSpPr>
          <p:nvPr userDrawn="1"/>
        </p:nvSpPr>
        <p:spPr bwMode="auto">
          <a:xfrm>
            <a:off x="1447800" y="1143000"/>
            <a:ext cx="152400" cy="51816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29" name="Rectangle 52"/>
          <p:cNvSpPr>
            <a:spLocks noChangeArrowheads="1"/>
          </p:cNvSpPr>
          <p:nvPr userDrawn="1"/>
        </p:nvSpPr>
        <p:spPr bwMode="auto">
          <a:xfrm>
            <a:off x="1600200" y="6324600"/>
            <a:ext cx="7543800" cy="533400"/>
          </a:xfrm>
          <a:prstGeom prst="rect">
            <a:avLst/>
          </a:prstGeom>
          <a:solidFill>
            <a:srgbClr val="28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100">
                <a:solidFill>
                  <a:srgbClr val="FFFFFF"/>
                </a:solidFill>
                <a:ea typeface="ＭＳ Ｐゴシック" charset="0"/>
              </a:rPr>
              <a:t>École doctorale Université Bordeaux-Montaigne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100">
                <a:solidFill>
                  <a:srgbClr val="FFFFFF"/>
                </a:solidFill>
                <a:ea typeface="ＭＳ Ｐゴシック" charset="0"/>
              </a:rPr>
              <a:t>Décembre 2017</a:t>
            </a:r>
            <a:endParaRPr lang="fr-FR" sz="1000" i="1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101" name="Text Box 53">
            <a:hlinkClick r:id="rId7"/>
          </p:cNvPr>
          <p:cNvSpPr txBox="1">
            <a:spLocks noChangeArrowheads="1"/>
          </p:cNvSpPr>
          <p:nvPr userDrawn="1"/>
        </p:nvSpPr>
        <p:spPr bwMode="auto">
          <a:xfrm>
            <a:off x="-123825" y="6375400"/>
            <a:ext cx="1600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u="sng" dirty="0" err="1" smtClean="0">
                <a:solidFill>
                  <a:srgbClr val="FFFFFF"/>
                </a:solidFill>
                <a:latin typeface="Tahoma" charset="0"/>
              </a:rPr>
              <a:t>B.Mocquet</a:t>
            </a:r>
            <a:r>
              <a:rPr lang="fr-FR" sz="1200" u="sng" dirty="0" smtClean="0">
                <a:solidFill>
                  <a:srgbClr val="FFFFFF"/>
                </a:solidFill>
                <a:latin typeface="Tahoma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FD1724-F6DE-DF44-9DA1-98769B117FC3}" type="slidenum">
              <a:rPr lang="fr-FR" sz="1050" smtClean="0">
                <a:solidFill>
                  <a:srgbClr val="FFFFFF"/>
                </a:solidFill>
                <a:latin typeface="Tahoma" charset="0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50" dirty="0" smtClean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108" name="Text Box 60">
            <a:hlinkClick r:id="rId8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0" y="2852936"/>
            <a:ext cx="1371600" cy="276999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srgbClr val="FFFFFF"/>
                </a:solidFill>
                <a:latin typeface="Tahoma" charset="0"/>
              </a:rPr>
              <a:t>L’approche</a:t>
            </a:r>
          </a:p>
        </p:txBody>
      </p:sp>
      <p:sp>
        <p:nvSpPr>
          <p:cNvPr id="12" name="Text Box 60">
            <a:hlinkClick r:id="rId8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7463" y="3323568"/>
            <a:ext cx="1371600" cy="276999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srgbClr val="FFFFFF"/>
                </a:solidFill>
                <a:latin typeface="Tahoma" charset="0"/>
              </a:rPr>
              <a:t>L’expérimentation</a:t>
            </a:r>
          </a:p>
        </p:txBody>
      </p:sp>
      <p:sp>
        <p:nvSpPr>
          <p:cNvPr id="14" name="Text Box 51">
            <a:hlinkClick r:id="rId8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5875" y="2044700"/>
            <a:ext cx="1371600" cy="646331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srgbClr val="FFFFFF"/>
                </a:solidFill>
              </a:rPr>
              <a:t>Un moment arrêté de la recherche </a:t>
            </a:r>
            <a:endParaRPr lang="fr-FR" sz="1200" dirty="0" smtClean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1034" name="Image 14" descr="CC4_by-nc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383338"/>
            <a:ext cx="1227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 19" descr="logo-UPV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359525"/>
            <a:ext cx="8969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Imag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62700"/>
            <a:ext cx="4206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0">
            <a:hlinkClick r:id="rId8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7463" y="3800073"/>
            <a:ext cx="1371600" cy="276999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FR" sz="1200" dirty="0" smtClean="0">
                <a:solidFill>
                  <a:srgbClr val="FFFFFF"/>
                </a:solidFill>
              </a:rPr>
              <a:t>Les résultats</a:t>
            </a:r>
            <a:endParaRPr lang="fr-FR" sz="1200" dirty="0">
              <a:solidFill>
                <a:srgbClr val="FFFFFF"/>
              </a:solidFill>
            </a:endParaRPr>
          </a:p>
        </p:txBody>
      </p:sp>
      <p:pic>
        <p:nvPicPr>
          <p:cNvPr id="1039" name="Image 2" descr="Male-college-student-in-a-library-studying-with-books-and-a-lapto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44"/>
          <a:stretch>
            <a:fillRect/>
          </a:stretch>
        </p:blipFill>
        <p:spPr bwMode="auto">
          <a:xfrm>
            <a:off x="-36513" y="-104775"/>
            <a:ext cx="91805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Line 50"/>
          <p:cNvSpPr>
            <a:spLocks noChangeShapeType="1"/>
          </p:cNvSpPr>
          <p:nvPr userDrawn="1"/>
        </p:nvSpPr>
        <p:spPr bwMode="auto">
          <a:xfrm flipV="1">
            <a:off x="1476375" y="1333500"/>
            <a:ext cx="7840663" cy="7938"/>
          </a:xfrm>
          <a:prstGeom prst="line">
            <a:avLst/>
          </a:prstGeom>
          <a:noFill/>
          <a:ln w="38100">
            <a:solidFill>
              <a:srgbClr val="F878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84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alloo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ea typeface="ＭＳ Ｐゴシック" pitchFamily="-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ＭＳ Ｐゴシック" pitchFamily="-2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ＭＳ Ｐゴシック" pitchFamily="-2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ＭＳ Ｐゴシック" pitchFamily="-2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ＭＳ Ｐゴシック" pitchFamily="-2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ＭＳ Ｐゴシック" pitchFamily="-28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terminal.revues.org/1644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ertrand.mocquet@amue.fr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l.archives-ouvertes.fr/tel-01758565/documen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numérique dans le contexte universitaire</a:t>
            </a: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fr-FR" sz="1600" dirty="0"/>
          </a:p>
          <a:p>
            <a:r>
              <a:rPr lang="fr-FR" sz="1600" dirty="0" smtClean="0"/>
              <a:t>Dr Bertrand Mocquet</a:t>
            </a:r>
          </a:p>
          <a:p>
            <a:r>
              <a:rPr lang="fr-FR" sz="1600" dirty="0" smtClean="0"/>
              <a:t>Expert numérique à l’Agence de Mutualisations des Universités et Etablissements</a:t>
            </a:r>
          </a:p>
          <a:p>
            <a:r>
              <a:rPr lang="fr-FR" sz="1600" dirty="0" smtClean="0"/>
              <a:t>Bertrand.mocquet@amue.fr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3992137" y="111501"/>
            <a:ext cx="4995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/>
              <a:t>«</a:t>
            </a:r>
            <a:r>
              <a:rPr lang="fr-FR" sz="1400" i="1" dirty="0"/>
              <a:t>Nous devons développer une vision globale et globalement partagée de la façon dont la technologie affecte nos vies et comment elle refond notre environnement économique, social, culturel et humain. </a:t>
            </a:r>
            <a:endParaRPr lang="fr-FR" sz="1400" i="1" dirty="0" smtClean="0"/>
          </a:p>
          <a:p>
            <a:pPr algn="r"/>
            <a:endParaRPr lang="fr-FR" sz="1400" i="1" dirty="0"/>
          </a:p>
          <a:p>
            <a:pPr algn="r"/>
            <a:r>
              <a:rPr lang="fr-FR" sz="1400" i="1" dirty="0" smtClean="0"/>
              <a:t>Il </a:t>
            </a:r>
            <a:r>
              <a:rPr lang="fr-FR" sz="1400" i="1" dirty="0"/>
              <a:t>n'y a jamais eu autant de promesse, ni  autant de risque</a:t>
            </a:r>
            <a:r>
              <a:rPr lang="fr-FR" sz="1400" dirty="0" smtClean="0"/>
              <a:t>»</a:t>
            </a:r>
          </a:p>
          <a:p>
            <a:pPr algn="r"/>
            <a:endParaRPr lang="fr-FR" sz="1400" dirty="0"/>
          </a:p>
          <a:p>
            <a:pPr algn="r"/>
            <a:r>
              <a:rPr lang="fr-FR" sz="1400" dirty="0"/>
              <a:t>(Klaus Schwab, 2016)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645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nouvelles compétences pour le manager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6FB-8D6D-4070-845B-A48527530E0B}" type="datetime1">
              <a:rPr lang="fr-FR" smtClean="0"/>
              <a:t>29/03/2019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162813"/>
              </p:ext>
            </p:extLst>
          </p:nvPr>
        </p:nvGraphicFramePr>
        <p:xfrm>
          <a:off x="628650" y="1286310"/>
          <a:ext cx="7886700" cy="46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393878" y="5938749"/>
            <a:ext cx="6858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Mocquet, B., &amp; Rouissi, S. (2017). Méta-usages du numérique chez le manager : Nouveaux enjeux pour les formations dans l’enseignement supérieur. </a:t>
            </a:r>
            <a:r>
              <a:rPr lang="fr-FR" sz="1100" i="1" dirty="0"/>
              <a:t>Terminal. Technologie de l’information, culture &amp; société</a:t>
            </a:r>
            <a:r>
              <a:rPr lang="fr-FR" sz="1100" dirty="0"/>
              <a:t>, (120). Consulté à l’adresse </a:t>
            </a:r>
            <a:r>
              <a:rPr lang="fr-FR" sz="1100" dirty="0">
                <a:hlinkClick r:id="rId7"/>
              </a:rPr>
              <a:t>https://terminal.revues.org/1644</a:t>
            </a:r>
            <a:endParaRPr lang="fr-FR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079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Particularité des compétences numériques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Compétences de la filière numérique de l’université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 smtClean="0"/>
              <a:t>Le cas des personnels des CRI/DSI</a:t>
            </a:r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Compétences dites transversales, aujourd’hui indispensable à l’expression de son métier</a:t>
            </a:r>
          </a:p>
          <a:p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cas des autres personnels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Notion de culture numérique professionnelle propre à l’université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pistes pour des dispositifs développant les compétences numérique dans le contexte universitaire ?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favoriser le développement des compétences numériques ? Quelle place du DSI dans cet enjeu ?</a:t>
            </a:r>
          </a:p>
          <a:p>
            <a:endParaRPr lang="fr-FR" dirty="0"/>
          </a:p>
          <a:p>
            <a:pPr lvl="1"/>
            <a:r>
              <a:rPr lang="fr-FR" dirty="0"/>
              <a:t>Approche par l’usager ? </a:t>
            </a:r>
          </a:p>
          <a:p>
            <a:pPr lvl="1"/>
            <a:r>
              <a:rPr lang="fr-FR" dirty="0" smtClean="0"/>
              <a:t>Approche </a:t>
            </a:r>
            <a:r>
              <a:rPr lang="fr-FR" dirty="0" smtClean="0"/>
              <a:t>de choix de dispositifs </a:t>
            </a:r>
            <a:r>
              <a:rPr lang="fr-FR" dirty="0" smtClean="0"/>
              <a:t>? </a:t>
            </a:r>
            <a:endParaRPr lang="fr-FR" dirty="0" smtClean="0"/>
          </a:p>
          <a:p>
            <a:pPr lvl="1"/>
            <a:r>
              <a:rPr lang="fr-FR" dirty="0" smtClean="0"/>
              <a:t>Approche </a:t>
            </a:r>
            <a:r>
              <a:rPr lang="fr-FR" dirty="0" smtClean="0"/>
              <a:t>par le besoin </a:t>
            </a:r>
            <a:r>
              <a:rPr lang="fr-FR" dirty="0" smtClean="0"/>
              <a:t>métier ? </a:t>
            </a:r>
            <a:endParaRPr lang="fr-FR" dirty="0"/>
          </a:p>
          <a:p>
            <a:pPr lvl="1"/>
            <a:r>
              <a:rPr lang="fr-FR" dirty="0" smtClean="0"/>
              <a:t>Être </a:t>
            </a:r>
            <a:r>
              <a:rPr lang="fr-FR" dirty="0" smtClean="0"/>
              <a:t>à l’écoute des compétences acquises en dehors du </a:t>
            </a:r>
            <a:r>
              <a:rPr lang="fr-FR" dirty="0" smtClean="0"/>
              <a:t>travail ?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6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Merci de votre attention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20496" y="5567309"/>
            <a:ext cx="4889769" cy="867932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Contact</a:t>
            </a:r>
          </a:p>
          <a:p>
            <a:r>
              <a:rPr lang="fr-FR" dirty="0" smtClean="0">
                <a:hlinkClick r:id="rId2"/>
              </a:rPr>
              <a:t>Bertrand.mocquet@amue.fr</a:t>
            </a:r>
            <a:endParaRPr lang="fr-FR" dirty="0" smtClean="0"/>
          </a:p>
          <a:p>
            <a:r>
              <a:rPr lang="fr-FR" dirty="0" smtClean="0"/>
              <a:t>Sur Twitter : @</a:t>
            </a:r>
            <a:r>
              <a:rPr lang="fr-FR" dirty="0" err="1" smtClean="0"/>
              <a:t>bertrandmocquet</a:t>
            </a: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65" y="5705006"/>
            <a:ext cx="976420" cy="976420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387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Appréhender les effets </a:t>
            </a:r>
            <a:r>
              <a:rPr lang="fr-FR" dirty="0"/>
              <a:t>du numérique sur </a:t>
            </a:r>
            <a:r>
              <a:rPr lang="fr-FR" dirty="0" smtClean="0"/>
              <a:t>l’organisation universitaire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</a:t>
            </a:r>
            <a:r>
              <a:rPr lang="fr-FR" dirty="0" err="1" smtClean="0"/>
              <a:t>amue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2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Effet du numérique sur la société</a:t>
            </a:r>
          </a:p>
          <a:p>
            <a:pPr lvl="1"/>
            <a:r>
              <a:rPr lang="fr-FR" dirty="0" smtClean="0"/>
              <a:t>Mobilisation </a:t>
            </a:r>
            <a:r>
              <a:rPr lang="fr-FR" dirty="0"/>
              <a:t>de la systémique</a:t>
            </a:r>
          </a:p>
          <a:p>
            <a:pPr lvl="1"/>
            <a:r>
              <a:rPr lang="fr-FR" dirty="0"/>
              <a:t>Notion </a:t>
            </a:r>
            <a:r>
              <a:rPr lang="fr-FR" dirty="0" smtClean="0"/>
              <a:t>d’</a:t>
            </a:r>
            <a:r>
              <a:rPr lang="fr-FR" dirty="0" smtClean="0"/>
              <a:t>Utilisation</a:t>
            </a:r>
            <a:r>
              <a:rPr lang="fr-FR" dirty="0"/>
              <a:t>, usage et </a:t>
            </a:r>
            <a:r>
              <a:rPr lang="fr-FR" dirty="0" smtClean="0"/>
              <a:t>pratique</a:t>
            </a:r>
          </a:p>
          <a:p>
            <a:pPr lvl="1"/>
            <a:r>
              <a:rPr lang="fr-FR" dirty="0" smtClean="0"/>
              <a:t>Approche sociotechnique</a:t>
            </a:r>
            <a:endParaRPr lang="fr-FR" dirty="0"/>
          </a:p>
          <a:p>
            <a:pPr lvl="1"/>
            <a:r>
              <a:rPr lang="fr-FR" dirty="0" smtClean="0"/>
              <a:t>Le </a:t>
            </a:r>
            <a:r>
              <a:rPr lang="fr-FR" dirty="0" smtClean="0"/>
              <a:t>cadre juridique</a:t>
            </a:r>
          </a:p>
          <a:p>
            <a:pPr lvl="1"/>
            <a:r>
              <a:rPr lang="fr-FR" dirty="0" smtClean="0"/>
              <a:t>Les valeurs du numérique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2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llipse 6"/>
          <p:cNvSpPr>
            <a:spLocks noChangeArrowheads="1"/>
          </p:cNvSpPr>
          <p:nvPr/>
        </p:nvSpPr>
        <p:spPr bwMode="auto">
          <a:xfrm>
            <a:off x="1908175" y="1412875"/>
            <a:ext cx="4751388" cy="4608513"/>
          </a:xfrm>
          <a:prstGeom prst="ellipse">
            <a:avLst/>
          </a:prstGeom>
          <a:noFill/>
          <a:ln w="12700" cap="sq">
            <a:solidFill>
              <a:srgbClr val="FF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kumimoji="1" lang="fr-FR" sz="1400">
              <a:latin typeface="Times New Roman" charset="0"/>
            </a:endParaRPr>
          </a:p>
        </p:txBody>
      </p:sp>
      <p:sp>
        <p:nvSpPr>
          <p:cNvPr id="13314" name="Ellipse 9"/>
          <p:cNvSpPr>
            <a:spLocks noChangeArrowheads="1"/>
          </p:cNvSpPr>
          <p:nvPr/>
        </p:nvSpPr>
        <p:spPr bwMode="auto">
          <a:xfrm>
            <a:off x="2411413" y="2349500"/>
            <a:ext cx="3600450" cy="3560763"/>
          </a:xfrm>
          <a:prstGeom prst="ellipse">
            <a:avLst/>
          </a:prstGeom>
          <a:noFill/>
          <a:ln w="12700" cap="sq">
            <a:solidFill>
              <a:srgbClr val="FF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kumimoji="1" lang="fr-FR" sz="1400">
              <a:latin typeface="Times New Roman" charset="0"/>
            </a:endParaRPr>
          </a:p>
        </p:txBody>
      </p:sp>
      <p:sp>
        <p:nvSpPr>
          <p:cNvPr id="13315" name="Ellipse 10"/>
          <p:cNvSpPr>
            <a:spLocks noChangeArrowheads="1"/>
          </p:cNvSpPr>
          <p:nvPr/>
        </p:nvSpPr>
        <p:spPr bwMode="auto">
          <a:xfrm>
            <a:off x="2916238" y="3429000"/>
            <a:ext cx="2513012" cy="2351088"/>
          </a:xfrm>
          <a:prstGeom prst="ellipse">
            <a:avLst/>
          </a:prstGeom>
          <a:noFill/>
          <a:ln w="12700" cap="sq">
            <a:solidFill>
              <a:srgbClr val="FF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kumimoji="1" lang="fr-FR" sz="1400">
              <a:latin typeface="Times New Roman" charset="0"/>
            </a:endParaRPr>
          </a:p>
        </p:txBody>
      </p:sp>
      <p:sp>
        <p:nvSpPr>
          <p:cNvPr id="13316" name="Ellipse 11"/>
          <p:cNvSpPr>
            <a:spLocks noChangeArrowheads="1"/>
          </p:cNvSpPr>
          <p:nvPr/>
        </p:nvSpPr>
        <p:spPr bwMode="auto">
          <a:xfrm>
            <a:off x="3203575" y="4510088"/>
            <a:ext cx="1944688" cy="1150937"/>
          </a:xfrm>
          <a:prstGeom prst="ellipse">
            <a:avLst/>
          </a:prstGeom>
          <a:solidFill>
            <a:srgbClr val="FF8000"/>
          </a:solidFill>
          <a:ln w="12700" cap="sq">
            <a:solidFill>
              <a:srgbClr val="FF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/>
            <a:endParaRPr kumimoji="1" lang="fr-FR" sz="1400">
              <a:latin typeface="Times New Roman" charset="0"/>
            </a:endParaRPr>
          </a:p>
        </p:txBody>
      </p:sp>
      <p:sp>
        <p:nvSpPr>
          <p:cNvPr id="13317" name="ZoneTexte 12"/>
          <p:cNvSpPr txBox="1">
            <a:spLocks noChangeArrowheads="1"/>
          </p:cNvSpPr>
          <p:nvPr/>
        </p:nvSpPr>
        <p:spPr bwMode="auto">
          <a:xfrm>
            <a:off x="3171825" y="46529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</a:rPr>
              <a:t>MICROSYSTÈME</a:t>
            </a:r>
          </a:p>
        </p:txBody>
      </p:sp>
      <p:sp>
        <p:nvSpPr>
          <p:cNvPr id="13318" name="ZoneTexte 13"/>
          <p:cNvSpPr txBox="1">
            <a:spLocks noChangeArrowheads="1"/>
          </p:cNvSpPr>
          <p:nvPr/>
        </p:nvSpPr>
        <p:spPr bwMode="auto">
          <a:xfrm>
            <a:off x="3190875" y="3563938"/>
            <a:ext cx="196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</a:rPr>
              <a:t>MÉSOSYSTÈME</a:t>
            </a:r>
          </a:p>
        </p:txBody>
      </p:sp>
      <p:sp>
        <p:nvSpPr>
          <p:cNvPr id="13319" name="ZoneTexte 14"/>
          <p:cNvSpPr txBox="1">
            <a:spLocks noChangeArrowheads="1"/>
          </p:cNvSpPr>
          <p:nvPr/>
        </p:nvSpPr>
        <p:spPr bwMode="auto">
          <a:xfrm>
            <a:off x="3300413" y="2492375"/>
            <a:ext cx="177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</a:rPr>
              <a:t>EXOSYSTÈME</a:t>
            </a:r>
          </a:p>
        </p:txBody>
      </p:sp>
      <p:sp>
        <p:nvSpPr>
          <p:cNvPr id="13320" name="ZoneTexte 15"/>
          <p:cNvSpPr txBox="1">
            <a:spLocks noChangeArrowheads="1"/>
          </p:cNvSpPr>
          <p:nvPr/>
        </p:nvSpPr>
        <p:spPr bwMode="auto">
          <a:xfrm>
            <a:off x="3144838" y="1495425"/>
            <a:ext cx="214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</a:rPr>
              <a:t>MACROSYSTÈME</a:t>
            </a: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1892300" y="6021388"/>
            <a:ext cx="4911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100">
                <a:solidFill>
                  <a:srgbClr val="000000"/>
                </a:solidFill>
              </a:rPr>
              <a:t>Interprétation graphique du modèle écologique (Bronfenbrenner, 1979)</a:t>
            </a:r>
          </a:p>
        </p:txBody>
      </p:sp>
      <p:sp>
        <p:nvSpPr>
          <p:cNvPr id="13323" name="ZoneTexte 20"/>
          <p:cNvSpPr txBox="1">
            <a:spLocks noChangeArrowheads="1"/>
          </p:cNvSpPr>
          <p:nvPr/>
        </p:nvSpPr>
        <p:spPr bwMode="auto">
          <a:xfrm>
            <a:off x="3035300" y="4989513"/>
            <a:ext cx="2282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>
                <a:solidFill>
                  <a:srgbClr val="000000"/>
                </a:solidFill>
              </a:rPr>
              <a:t>Système qui entretient une relation immédiate avec la personne</a:t>
            </a:r>
          </a:p>
        </p:txBody>
      </p:sp>
      <p:sp>
        <p:nvSpPr>
          <p:cNvPr id="13324" name="ZoneTexte 22"/>
          <p:cNvSpPr txBox="1">
            <a:spLocks noChangeArrowheads="1"/>
          </p:cNvSpPr>
          <p:nvPr/>
        </p:nvSpPr>
        <p:spPr bwMode="auto">
          <a:xfrm>
            <a:off x="3079750" y="3811588"/>
            <a:ext cx="2284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>
                <a:solidFill>
                  <a:srgbClr val="000000"/>
                </a:solidFill>
              </a:rPr>
              <a:t>Système constitué de tous les microsystèmes. Assure ou non la cohérence du contexte de vie de la personne</a:t>
            </a: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2700338" y="2725738"/>
            <a:ext cx="3086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000">
                <a:solidFill>
                  <a:srgbClr val="000000"/>
                </a:solidFill>
              </a:rPr>
              <a:t>Système des forces extérieures ayant une répercussion sur le microsystème : politiques, règlements, programmes financiers</a:t>
            </a:r>
            <a:r>
              <a:rPr lang="mr-IN" sz="1000">
                <a:solidFill>
                  <a:srgbClr val="000000"/>
                </a:solidFill>
              </a:rPr>
              <a:t>…</a:t>
            </a:r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2684463" y="1795463"/>
            <a:ext cx="3086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000">
                <a:solidFill>
                  <a:srgbClr val="000000"/>
                </a:solidFill>
              </a:rPr>
              <a:t>Système des forces éloignées ayant une influences subtiles et à long terme sur le microsystème : valeurs, cultures, contexte historique</a:t>
            </a:r>
          </a:p>
        </p:txBody>
      </p:sp>
      <p:sp>
        <p:nvSpPr>
          <p:cNvPr id="26" name="Légende à une bordure 2 25"/>
          <p:cNvSpPr/>
          <p:nvPr/>
        </p:nvSpPr>
        <p:spPr bwMode="auto">
          <a:xfrm>
            <a:off x="7164388" y="5016500"/>
            <a:ext cx="1584325" cy="4159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2"/>
              <a:gd name="adj6" fmla="val -131110"/>
            </a:avLst>
          </a:prstGeom>
          <a:solidFill>
            <a:srgbClr val="FFFFFF"/>
          </a:solidFill>
          <a:ln w="12700" cap="sq" cmpd="sng" algn="ctr">
            <a:solidFill>
              <a:srgbClr val="282B3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>
              <a:defRPr/>
            </a:pPr>
            <a:r>
              <a:rPr kumimoji="1" lang="fr-FR" sz="1600" dirty="0" smtClean="0">
                <a:solidFill>
                  <a:srgbClr val="000000"/>
                </a:solidFill>
                <a:latin typeface="+mn-lt"/>
              </a:rPr>
              <a:t>L’usager du numérique</a:t>
            </a:r>
            <a:endParaRPr kumimoji="1" lang="fr-FR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Légende à une bordure 2 26"/>
          <p:cNvSpPr/>
          <p:nvPr/>
        </p:nvSpPr>
        <p:spPr bwMode="auto">
          <a:xfrm>
            <a:off x="7183438" y="3811588"/>
            <a:ext cx="1584325" cy="4159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2"/>
              <a:gd name="adj6" fmla="val -131110"/>
            </a:avLst>
          </a:prstGeom>
          <a:solidFill>
            <a:srgbClr val="FFFFFF"/>
          </a:solidFill>
          <a:ln w="12700" cap="sq" cmpd="sng" algn="ctr">
            <a:solidFill>
              <a:srgbClr val="282B3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>
              <a:defRPr/>
            </a:pPr>
            <a:r>
              <a:rPr kumimoji="1" lang="fr-FR" sz="1600" dirty="0" smtClean="0">
                <a:solidFill>
                  <a:srgbClr val="000000"/>
                </a:solidFill>
                <a:latin typeface="+mn-lt"/>
              </a:rPr>
              <a:t>L’environnement social et technologique proche</a:t>
            </a:r>
            <a:endParaRPr kumimoji="1" lang="fr-FR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Légende à une bordure 2 27"/>
          <p:cNvSpPr/>
          <p:nvPr/>
        </p:nvSpPr>
        <p:spPr bwMode="auto">
          <a:xfrm>
            <a:off x="7148513" y="2725738"/>
            <a:ext cx="1584325" cy="4159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2"/>
              <a:gd name="adj6" fmla="val -131110"/>
            </a:avLst>
          </a:prstGeom>
          <a:solidFill>
            <a:srgbClr val="FFFFFF"/>
          </a:solidFill>
          <a:ln w="12700" cap="sq" cmpd="sng" algn="ctr">
            <a:solidFill>
              <a:srgbClr val="282B3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/>
            <a:r>
              <a:rPr kumimoji="1" lang="fr-FR" sz="1600" dirty="0">
                <a:solidFill>
                  <a:srgbClr val="000000"/>
                </a:solidFill>
              </a:rPr>
              <a:t>La Société, les lois, la politique d’État</a:t>
            </a:r>
          </a:p>
        </p:txBody>
      </p:sp>
      <p:sp>
        <p:nvSpPr>
          <p:cNvPr id="29" name="Légende à une bordure 2 28"/>
          <p:cNvSpPr/>
          <p:nvPr/>
        </p:nvSpPr>
        <p:spPr bwMode="auto">
          <a:xfrm>
            <a:off x="7183438" y="1795463"/>
            <a:ext cx="1960562" cy="41433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2"/>
              <a:gd name="adj6" fmla="val -131110"/>
            </a:avLst>
          </a:prstGeom>
          <a:solidFill>
            <a:srgbClr val="FFFFFF"/>
          </a:solidFill>
          <a:ln w="12700" cap="sq" cmpd="sng" algn="ctr">
            <a:solidFill>
              <a:srgbClr val="282B3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>
              <a:defRPr/>
            </a:pPr>
            <a:r>
              <a:rPr kumimoji="1" lang="fr-FR" sz="1600" dirty="0">
                <a:solidFill>
                  <a:srgbClr val="000000"/>
                </a:solidFill>
                <a:latin typeface="+mn-lt"/>
              </a:rPr>
              <a:t>Valeurs, cultures, histoire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L’écosystème numérique: </a:t>
            </a:r>
            <a:r>
              <a:rPr lang="fr-FR" dirty="0"/>
              <a:t>approche systémique</a:t>
            </a:r>
          </a:p>
        </p:txBody>
      </p:sp>
      <p:sp>
        <p:nvSpPr>
          <p:cNvPr id="2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90184" cy="365125"/>
          </a:xfrm>
        </p:spPr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 dirty="0"/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34102" y="6356351"/>
            <a:ext cx="6263902" cy="365125"/>
          </a:xfrm>
        </p:spPr>
        <p:txBody>
          <a:bodyPr/>
          <a:lstStyle/>
          <a:p>
            <a:r>
              <a:rPr lang="fr-FR" dirty="0" smtClean="0"/>
              <a:t>© </a:t>
            </a:r>
            <a:r>
              <a:rPr lang="fr-FR" dirty="0" err="1" smtClean="0"/>
              <a:t>amue</a:t>
            </a:r>
            <a:endParaRPr lang="fr-FR" dirty="0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19405" y="6356351"/>
            <a:ext cx="495945" cy="365125"/>
          </a:xfrm>
        </p:spPr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7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Analysons le numérique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microsystème c’est l’usager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</a:t>
            </a:r>
            <a:r>
              <a:rPr lang="fr-FR" dirty="0" err="1" smtClean="0"/>
              <a:t>amue</a:t>
            </a:r>
            <a:r>
              <a:rPr lang="fr-FR" dirty="0" smtClean="0"/>
              <a:t>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4"/>
          <a:stretch/>
        </p:blipFill>
        <p:spPr>
          <a:xfrm>
            <a:off x="760247" y="1961189"/>
            <a:ext cx="7755103" cy="3781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853" y="5615583"/>
            <a:ext cx="9045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Cerisier, J.-F., Pinto, A. D. C., </a:t>
            </a:r>
            <a:r>
              <a:rPr lang="fr-FR" dirty="0" err="1"/>
              <a:t>Galindo</a:t>
            </a:r>
            <a:r>
              <a:rPr lang="fr-FR" dirty="0"/>
              <a:t>, L., Gracia-Moreno, C., Pierrot, L., </a:t>
            </a:r>
            <a:r>
              <a:rPr lang="fr-FR" dirty="0" err="1"/>
              <a:t>Landa</a:t>
            </a:r>
            <a:r>
              <a:rPr lang="fr-FR" dirty="0"/>
              <a:t>, M. S., &amp; </a:t>
            </a:r>
            <a:r>
              <a:rPr lang="fr-FR" dirty="0" err="1"/>
              <a:t>Slouma</a:t>
            </a:r>
            <a:r>
              <a:rPr lang="fr-FR" dirty="0"/>
              <a:t>, M. (2018). Vers un modèle conceptuel pour discriminer utilisation, usage et pratique. </a:t>
            </a:r>
            <a:r>
              <a:rPr lang="fr-FR" i="1" dirty="0"/>
              <a:t>Usages du numérique en éducation, regards critiques</a:t>
            </a:r>
            <a:r>
              <a:rPr lang="fr-FR" dirty="0"/>
              <a:t>.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88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Analysons 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mésosystème</a:t>
            </a:r>
            <a:r>
              <a:rPr lang="fr-FR" dirty="0" smtClean="0"/>
              <a:t> : l’environnement proche de l’usager</a:t>
            </a:r>
          </a:p>
          <a:p>
            <a:endParaRPr lang="fr-FR" dirty="0"/>
          </a:p>
          <a:p>
            <a:pPr lvl="1"/>
            <a:r>
              <a:rPr lang="fr-FR" dirty="0" smtClean="0"/>
              <a:t>Approche sociologique </a:t>
            </a:r>
            <a:r>
              <a:rPr lang="fr-FR" dirty="0"/>
              <a:t>pour mieux </a:t>
            </a:r>
            <a:r>
              <a:rPr lang="fr-FR" dirty="0" smtClean="0"/>
              <a:t>comprendre ? </a:t>
            </a:r>
            <a:endParaRPr lang="fr-FR" dirty="0" smtClean="0"/>
          </a:p>
          <a:p>
            <a:pPr lvl="2"/>
            <a:r>
              <a:rPr lang="fr-FR" dirty="0"/>
              <a:t>A</a:t>
            </a:r>
            <a:r>
              <a:rPr lang="fr-FR" dirty="0" smtClean="0"/>
              <a:t>pproche par </a:t>
            </a:r>
            <a:r>
              <a:rPr lang="fr-FR" dirty="0" smtClean="0"/>
              <a:t>stéréotypie ?</a:t>
            </a:r>
            <a:endParaRPr lang="fr-FR" dirty="0" smtClean="0"/>
          </a:p>
          <a:p>
            <a:pPr lvl="2"/>
            <a:r>
              <a:rPr lang="fr-FR" dirty="0" smtClean="0"/>
              <a:t>Approche par classe </a:t>
            </a:r>
            <a:r>
              <a:rPr lang="fr-FR" dirty="0" smtClean="0"/>
              <a:t>sociale, par statut ?</a:t>
            </a:r>
            <a:endParaRPr lang="fr-FR" dirty="0" smtClean="0"/>
          </a:p>
          <a:p>
            <a:pPr lvl="2"/>
            <a:endParaRPr lang="fr-FR" dirty="0"/>
          </a:p>
          <a:p>
            <a:pPr marL="877887" lvl="1" indent="-342900"/>
            <a:r>
              <a:rPr lang="fr-FR" dirty="0" smtClean="0"/>
              <a:t>Approche </a:t>
            </a:r>
            <a:r>
              <a:rPr lang="fr-FR" dirty="0" smtClean="0"/>
              <a:t>technologique ?</a:t>
            </a:r>
            <a:endParaRPr lang="fr-FR" dirty="0" smtClean="0"/>
          </a:p>
          <a:p>
            <a:pPr marL="1214437" lvl="2" indent="-342900"/>
            <a:r>
              <a:rPr lang="fr-FR" dirty="0" smtClean="0"/>
              <a:t>Accès réseaux (électrique, informatique</a:t>
            </a:r>
            <a:r>
              <a:rPr lang="fr-FR" dirty="0" smtClean="0"/>
              <a:t>) ?</a:t>
            </a:r>
            <a:endParaRPr lang="fr-FR" dirty="0" smtClean="0"/>
          </a:p>
          <a:p>
            <a:pPr marL="1214437" lvl="2" indent="-342900"/>
            <a:r>
              <a:rPr lang="fr-FR" dirty="0" smtClean="0"/>
              <a:t>Qualité de l’infrastructure </a:t>
            </a:r>
            <a:r>
              <a:rPr lang="fr-FR" dirty="0" smtClean="0"/>
              <a:t>internet ?</a:t>
            </a:r>
            <a:endParaRPr lang="fr-FR" dirty="0" smtClean="0"/>
          </a:p>
          <a:p>
            <a:pPr marL="1214437" lvl="2" indent="-342900"/>
            <a:r>
              <a:rPr lang="fr-FR" dirty="0" smtClean="0"/>
              <a:t>Les applications </a:t>
            </a:r>
            <a:r>
              <a:rPr lang="fr-FR" dirty="0" smtClean="0"/>
              <a:t>utilisées ?</a:t>
            </a:r>
            <a:endParaRPr lang="fr-FR" dirty="0" smtClean="0"/>
          </a:p>
          <a:p>
            <a:pPr marL="877887" lvl="1" indent="-342900"/>
            <a:endParaRPr lang="fr-FR" dirty="0" smtClean="0"/>
          </a:p>
          <a:p>
            <a:pPr marL="534987" lvl="1" indent="0">
              <a:buNone/>
            </a:pPr>
            <a:endParaRPr lang="fr-FR" dirty="0" smtClean="0"/>
          </a:p>
          <a:p>
            <a:pPr marL="534987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</a:t>
            </a:r>
            <a:r>
              <a:rPr lang="fr-FR" dirty="0" err="1" smtClean="0"/>
              <a:t>amue</a:t>
            </a:r>
            <a:r>
              <a:rPr lang="fr-FR" dirty="0" smtClean="0"/>
              <a:t>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Analysons 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exosystème</a:t>
            </a:r>
            <a:r>
              <a:rPr lang="fr-FR" dirty="0" smtClean="0"/>
              <a:t> : La société, l’Etat, la loi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La société 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olitique active sur le numérique</a:t>
            </a:r>
          </a:p>
          <a:p>
            <a:pPr lvl="2"/>
            <a:r>
              <a:rPr lang="fr-FR" dirty="0" smtClean="0"/>
              <a:t>Modernisation de l’action publique de l’</a:t>
            </a:r>
            <a:r>
              <a:rPr lang="fr-FR" dirty="0"/>
              <a:t>E</a:t>
            </a:r>
            <a:r>
              <a:rPr lang="fr-FR" dirty="0" smtClean="0"/>
              <a:t>tat</a:t>
            </a:r>
          </a:p>
          <a:p>
            <a:pPr lvl="2"/>
            <a:r>
              <a:rPr lang="fr-FR" dirty="0" smtClean="0"/>
              <a:t>Un secrétariat d’état au numérique</a:t>
            </a:r>
          </a:p>
          <a:p>
            <a:pPr lvl="2"/>
            <a:r>
              <a:rPr lang="fr-FR" dirty="0" smtClean="0"/>
              <a:t>Le label </a:t>
            </a:r>
            <a:r>
              <a:rPr lang="fr-FR" dirty="0" err="1" smtClean="0"/>
              <a:t>frenchtech</a:t>
            </a:r>
            <a:endParaRPr lang="fr-FR" dirty="0" smtClean="0"/>
          </a:p>
          <a:p>
            <a:pPr lvl="2"/>
            <a:r>
              <a:rPr lang="fr-FR" dirty="0" smtClean="0"/>
              <a:t>L’ouverture des données publiques</a:t>
            </a:r>
          </a:p>
          <a:p>
            <a:pPr lvl="2"/>
            <a:r>
              <a:rPr lang="fr-FR" dirty="0" smtClean="0"/>
              <a:t>Développement du très haut débit 2020</a:t>
            </a:r>
          </a:p>
          <a:p>
            <a:pPr lvl="2"/>
            <a:endParaRPr lang="fr-FR" dirty="0"/>
          </a:p>
          <a:p>
            <a:pPr marL="877887" lvl="1" indent="-342900"/>
            <a:r>
              <a:rPr lang="fr-FR" dirty="0" smtClean="0"/>
              <a:t>Cadre juridique de protection de l’individu</a:t>
            </a:r>
          </a:p>
          <a:p>
            <a:pPr marL="877887" lvl="1" indent="-342900"/>
            <a:endParaRPr lang="fr-FR" dirty="0" smtClean="0"/>
          </a:p>
          <a:p>
            <a:pPr marL="534987" lvl="1" indent="0">
              <a:buNone/>
            </a:pPr>
            <a:endParaRPr lang="fr-FR" dirty="0" smtClean="0"/>
          </a:p>
          <a:p>
            <a:pPr marL="534987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</a:t>
            </a:r>
            <a:r>
              <a:rPr lang="fr-FR" dirty="0" err="1" smtClean="0"/>
              <a:t>amue</a:t>
            </a:r>
            <a:r>
              <a:rPr lang="fr-FR" dirty="0" smtClean="0"/>
              <a:t>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Analysons 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macrosystème</a:t>
            </a:r>
            <a:endParaRPr lang="fr-FR" dirty="0"/>
          </a:p>
          <a:p>
            <a:pPr lvl="1"/>
            <a:r>
              <a:rPr lang="fr-FR" dirty="0" smtClean="0"/>
              <a:t>Les valeurs du numérique</a:t>
            </a:r>
          </a:p>
          <a:p>
            <a:pPr lvl="2"/>
            <a:r>
              <a:rPr lang="fr-FR" dirty="0" smtClean="0"/>
              <a:t>Partage</a:t>
            </a:r>
          </a:p>
          <a:p>
            <a:pPr lvl="2"/>
            <a:r>
              <a:rPr lang="fr-FR" dirty="0" smtClean="0"/>
              <a:t>Collaboration</a:t>
            </a:r>
          </a:p>
          <a:p>
            <a:pPr lvl="2"/>
            <a:r>
              <a:rPr lang="fr-FR" dirty="0" smtClean="0"/>
              <a:t>Culture des </a:t>
            </a:r>
            <a:r>
              <a:rPr lang="fr-FR" dirty="0" err="1" smtClean="0"/>
              <a:t>makers</a:t>
            </a:r>
            <a:r>
              <a:rPr lang="fr-FR" dirty="0" smtClean="0"/>
              <a:t> : do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yourself</a:t>
            </a:r>
            <a:endParaRPr lang="fr-FR" dirty="0" smtClean="0"/>
          </a:p>
          <a:p>
            <a:pPr lvl="2"/>
            <a:r>
              <a:rPr lang="fr-FR" dirty="0" smtClean="0"/>
              <a:t>Culture des hackers</a:t>
            </a:r>
          </a:p>
          <a:p>
            <a:pPr lvl="2"/>
            <a:endParaRPr lang="fr-FR" dirty="0"/>
          </a:p>
          <a:p>
            <a:pPr marL="877887" lvl="1" indent="-342900"/>
            <a:r>
              <a:rPr lang="fr-FR" dirty="0" smtClean="0"/>
              <a:t>Ce qui change avec le numérique</a:t>
            </a:r>
          </a:p>
          <a:p>
            <a:pPr lvl="2"/>
            <a:r>
              <a:rPr lang="fr-FR" dirty="0" smtClean="0"/>
              <a:t>Le rapport au temps (7/7, 24/24…)</a:t>
            </a:r>
          </a:p>
          <a:p>
            <a:pPr lvl="2"/>
            <a:r>
              <a:rPr lang="fr-FR" dirty="0" smtClean="0"/>
              <a:t>Le rapport à l’espace (sphère privée/publique, tiers lieux…)</a:t>
            </a:r>
          </a:p>
          <a:p>
            <a:pPr lvl="2"/>
            <a:r>
              <a:rPr lang="fr-FR" dirty="0" smtClean="0"/>
              <a:t>Les codes d’expressions (</a:t>
            </a:r>
            <a:r>
              <a:rPr lang="fr-FR" dirty="0" err="1" smtClean="0"/>
              <a:t>horizontalisation</a:t>
            </a:r>
            <a:r>
              <a:rPr lang="fr-FR" dirty="0" smtClean="0"/>
              <a:t> des hiérarchies)</a:t>
            </a:r>
          </a:p>
          <a:p>
            <a:pPr lvl="2"/>
            <a:r>
              <a:rPr lang="fr-FR" dirty="0" smtClean="0"/>
              <a:t>Beaucoup plus de rétroactions informationnelles</a:t>
            </a:r>
          </a:p>
          <a:p>
            <a:pPr lvl="2"/>
            <a:r>
              <a:rPr lang="fr-FR" dirty="0" smtClean="0"/>
              <a:t>Inversion du flux informationnel dans les organisations (la parole aux usagers ?)</a:t>
            </a:r>
          </a:p>
          <a:p>
            <a:pPr marL="534987" lvl="1" indent="0">
              <a:buNone/>
            </a:pPr>
            <a:endParaRPr lang="fr-FR" dirty="0" smtClean="0"/>
          </a:p>
          <a:p>
            <a:pPr marL="877887" lvl="1" indent="-342900"/>
            <a:endParaRPr lang="fr-FR" dirty="0" smtClean="0"/>
          </a:p>
          <a:p>
            <a:pPr marL="534987" lvl="1" indent="0">
              <a:buNone/>
            </a:pPr>
            <a:endParaRPr lang="fr-FR" dirty="0" smtClean="0"/>
          </a:p>
          <a:p>
            <a:pPr marL="534987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</a:t>
            </a:r>
            <a:r>
              <a:rPr lang="fr-FR" dirty="0" err="1" smtClean="0"/>
              <a:t>amue</a:t>
            </a:r>
            <a:r>
              <a:rPr lang="fr-FR" dirty="0" smtClean="0"/>
              <a:t>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3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les compétences du </a:t>
            </a:r>
            <a:r>
              <a:rPr lang="fr-FR" dirty="0"/>
              <a:t>numérique </a:t>
            </a:r>
            <a:r>
              <a:rPr lang="fr-FR" dirty="0" smtClean="0"/>
              <a:t>dans le contexte universitaire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09EF-477E-4EE7-AB40-F82C78009850}" type="datetime1">
              <a:rPr lang="fr-FR" smtClean="0"/>
              <a:t>29/03/2019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</a:t>
            </a:r>
            <a:r>
              <a:rPr lang="fr-FR" dirty="0" err="1" smtClean="0"/>
              <a:t>amue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7D1-5C92-42ED-A8C1-500D23DE97A6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02" y="4291216"/>
            <a:ext cx="5824867" cy="19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des compétences du numérique : deux mouvements imbriqués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7747"/>
          <a:stretch/>
        </p:blipFill>
        <p:spPr bwMode="auto">
          <a:xfrm>
            <a:off x="1793630" y="1399881"/>
            <a:ext cx="5492983" cy="4289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211961" y="869950"/>
            <a:ext cx="4932040" cy="16605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" pitchFamily="2" charset="0"/>
              </a:defRPr>
            </a:lvl9pPr>
          </a:lstStyle>
          <a:p>
            <a:pPr defTabSz="457200">
              <a:defRPr/>
            </a:pP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707" y="6028751"/>
            <a:ext cx="7085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Mocquet, B. (2017). </a:t>
            </a:r>
            <a:r>
              <a:rPr lang="fr-FR" sz="1200" i="1" dirty="0"/>
              <a:t>La gouvernance universitaire et l’évolution des usages du numérique : nouveaux enjeux pour l’Enseignement Supérieur et la Recherche français</a:t>
            </a:r>
            <a:r>
              <a:rPr lang="fr-FR" sz="1200" dirty="0"/>
              <a:t> (</a:t>
            </a:r>
            <a:r>
              <a:rPr lang="fr-FR" sz="1200" dirty="0" err="1"/>
              <a:t>phdthesis</a:t>
            </a:r>
            <a:r>
              <a:rPr lang="fr-FR" sz="1200" dirty="0"/>
              <a:t>). Université Michel de Montaigne - Bordeaux III. Consulté à l’adresse </a:t>
            </a:r>
            <a:r>
              <a:rPr lang="fr-FR" sz="1200" dirty="0">
                <a:hlinkClick r:id="rId3"/>
              </a:rPr>
              <a:t>https://tel.archives-ouvertes.fr/tel-01758565/document</a:t>
            </a:r>
            <a:endParaRPr lang="fr-FR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56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mue Numérique">
      <a:dk1>
        <a:srgbClr val="715E61"/>
      </a:dk1>
      <a:lt1>
        <a:sysClr val="window" lastClr="FFFFFF"/>
      </a:lt1>
      <a:dk2>
        <a:srgbClr val="715E61"/>
      </a:dk2>
      <a:lt2>
        <a:srgbClr val="FFFFFF"/>
      </a:lt2>
      <a:accent1>
        <a:srgbClr val="6B78B9"/>
      </a:accent1>
      <a:accent2>
        <a:srgbClr val="004F9F"/>
      </a:accent2>
      <a:accent3>
        <a:srgbClr val="00ABE9"/>
      </a:accent3>
      <a:accent4>
        <a:srgbClr val="83D0F5"/>
      </a:accent4>
      <a:accent5>
        <a:srgbClr val="715E61"/>
      </a:accent5>
      <a:accent6>
        <a:srgbClr val="FFFFFF"/>
      </a:accent6>
      <a:hlink>
        <a:srgbClr val="004F9F"/>
      </a:hlink>
      <a:folHlink>
        <a:srgbClr val="83D0F5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Numerique" id="{81A37A94-9BE8-47B2-8186-15EB2AD1EA0A}" vid="{F8DCA2D5-2BCF-439D-ABF0-9B13457F1413}"/>
    </a:ext>
  </a:extLst>
</a:theme>
</file>

<file path=ppt/theme/theme2.xml><?xml version="1.0" encoding="utf-8"?>
<a:theme xmlns:a="http://schemas.openxmlformats.org/drawingml/2006/main" name="Présentation générale du projet">
  <a:themeElements>
    <a:clrScheme name="Présentation générale du proje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ésentation générale du projet">
      <a:majorFont>
        <a:latin typeface="Balloon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28" charset="0"/>
          </a:defRPr>
        </a:defPPr>
      </a:lstStyle>
    </a:lnDef>
  </a:objectDefaults>
  <a:extraClrSchemeLst>
    <a:extraClrScheme>
      <a:clrScheme name="Présentation générale du proje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générale du proje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générale du proje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Powerpoint_Numerique</Template>
  <TotalTime>22891</TotalTime>
  <Words>706</Words>
  <Application>Microsoft Office PowerPoint</Application>
  <PresentationFormat>Affichage à l'écran 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Balloon</vt:lpstr>
      <vt:lpstr>Calibri</vt:lpstr>
      <vt:lpstr>Calibri Light</vt:lpstr>
      <vt:lpstr>Courier New</vt:lpstr>
      <vt:lpstr>Mangal</vt:lpstr>
      <vt:lpstr>Tahoma</vt:lpstr>
      <vt:lpstr>Times New Roman</vt:lpstr>
      <vt:lpstr>Wingdings</vt:lpstr>
      <vt:lpstr>Thème Office</vt:lpstr>
      <vt:lpstr>Présentation générale du projet</vt:lpstr>
      <vt:lpstr>Le numérique dans le contexte universitaire</vt:lpstr>
      <vt:lpstr>Appréhender les effets du numérique sur l’organisation universitaire</vt:lpstr>
      <vt:lpstr>L’écosystème numérique: approche systémique</vt:lpstr>
      <vt:lpstr>Analysons le numérique</vt:lpstr>
      <vt:lpstr>Analysons le numérique</vt:lpstr>
      <vt:lpstr>Analysons le numérique</vt:lpstr>
      <vt:lpstr>Analysons le numérique</vt:lpstr>
      <vt:lpstr>Développer les compétences du numérique dans le contexte universitaire</vt:lpstr>
      <vt:lpstr>Développement des compétences du numérique : deux mouvements imbriqués</vt:lpstr>
      <vt:lpstr>De nouvelles compétences pour le manager</vt:lpstr>
      <vt:lpstr>Particularité des compétences numériques</vt:lpstr>
      <vt:lpstr>Des pistes pour des dispositifs développant les compétences numérique dans le contexte universitaire ? 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numérique</dc:title>
  <dc:creator>MOCQUET Bertrand</dc:creator>
  <cp:lastModifiedBy>MOCQUET Bertrand</cp:lastModifiedBy>
  <cp:revision>77</cp:revision>
  <dcterms:created xsi:type="dcterms:W3CDTF">2018-09-27T09:39:16Z</dcterms:created>
  <dcterms:modified xsi:type="dcterms:W3CDTF">2019-03-29T08:42:45Z</dcterms:modified>
</cp:coreProperties>
</file>