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7" r:id="rId2"/>
    <p:sldId id="261" r:id="rId3"/>
    <p:sldId id="262" r:id="rId4"/>
    <p:sldId id="267" r:id="rId5"/>
    <p:sldId id="270" r:id="rId6"/>
    <p:sldId id="273" r:id="rId7"/>
    <p:sldId id="269" r:id="rId8"/>
    <p:sldId id="272" r:id="rId9"/>
    <p:sldId id="268" r:id="rId10"/>
    <p:sldId id="266" r:id="rId11"/>
    <p:sldId id="264" r:id="rId12"/>
  </p:sldIdLst>
  <p:sldSz cx="9144000" cy="6858000" type="screen4x3"/>
  <p:notesSz cx="6799263" cy="9929813"/>
  <p:custDataLst>
    <p:tags r:id="rId15"/>
  </p:custDataLst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E0BE"/>
    <a:srgbClr val="CAD3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>
      <p:cViewPr varScale="1">
        <p:scale>
          <a:sx n="84" d="100"/>
          <a:sy n="84" d="100"/>
        </p:scale>
        <p:origin x="1382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150" y="-78"/>
      </p:cViewPr>
      <p:guideLst>
        <p:guide orient="horz" pos="3128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BC843FAD-D238-4C62-9A28-F648DA8A2583}" type="datetimeFigureOut">
              <a:rPr lang="fr-FR"/>
              <a:pPr>
                <a:defRPr/>
              </a:pPr>
              <a:t>01/04/2019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5A6C491-8788-4BD2-9644-8CF91E1792FB}" type="slidenum">
              <a:rPr lang="fr-FR" altLang="fr-FR"/>
              <a:pPr/>
              <a:t>‹N°›</a:t>
            </a:fld>
            <a:endParaRPr lang="fr-FR" altLang="fr-FR"/>
          </a:p>
        </p:txBody>
      </p:sp>
      <p:pic>
        <p:nvPicPr>
          <p:cNvPr id="2048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295" y="117228"/>
            <a:ext cx="2497784" cy="61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5068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E930FB-64F2-4211-8784-1625723A0E37}" type="datetimeFigureOut">
              <a:rPr lang="fr-FR" smtClean="0"/>
              <a:t>01/04/2019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88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40363" cy="39100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1275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41D270-4D38-4E0E-8932-AD17B9DA9F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6266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41D270-4D38-4E0E-8932-AD17B9DA9FD1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21136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468313" y="4581525"/>
            <a:ext cx="1295400" cy="287338"/>
          </a:xfrm>
          <a:prstGeom prst="rect">
            <a:avLst/>
          </a:prstGeom>
          <a:solidFill>
            <a:srgbClr val="CAD3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pic>
        <p:nvPicPr>
          <p:cNvPr id="4" name="Imag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82"/>
            <a:ext cx="9144000" cy="6855236"/>
          </a:xfrm>
          <a:prstGeom prst="rect">
            <a:avLst/>
          </a:prstGeom>
        </p:spPr>
      </p:pic>
      <p:pic>
        <p:nvPicPr>
          <p:cNvPr id="6" name="Image 5" descr="R:\COMMUNICATION\CHARTE GRAPHIQUE\LOGO  IHEEF PROVISOIRE\LOGO IHEEF PROVISOIRE-transparent.png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8"/>
            <a:ext cx="2649220" cy="7950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87280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1408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Image 2" descr="R:\COMMUNICATION\CHARTE GRAPHIQUE\LOGO  IHEEF PROVISOIRE\LOGO IHEEF PROVISOIRE-transparent.png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6071123"/>
            <a:ext cx="2649220" cy="795020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85670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Modifiez le style du titre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7" r:id="rId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ZoneTexte 2"/>
          <p:cNvSpPr txBox="1">
            <a:spLocks noChangeArrowheads="1"/>
          </p:cNvSpPr>
          <p:nvPr/>
        </p:nvSpPr>
        <p:spPr bwMode="auto">
          <a:xfrm>
            <a:off x="5076056" y="1916832"/>
            <a:ext cx="3888432" cy="33855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31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La gestion des compétences – </a:t>
            </a:r>
            <a:r>
              <a:rPr lang="fr-FR" altLang="fr-FR" sz="31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retour sur l’enquête RH 2014 de l’A-DSI et Deloitte</a:t>
            </a:r>
            <a:endParaRPr lang="fr-FR" altLang="fr-FR" sz="3100" b="1" dirty="0" smtClean="0">
              <a:solidFill>
                <a:schemeClr val="bg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eaLnBrk="1" hangingPunct="1"/>
            <a:endParaRPr lang="fr-FR" altLang="fr-FR" sz="3100" b="1" dirty="0">
              <a:solidFill>
                <a:schemeClr val="bg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eaLnBrk="1" hangingPunct="1"/>
            <a:endParaRPr lang="fr-FR" altLang="fr-FR" sz="3100" b="1" dirty="0">
              <a:solidFill>
                <a:schemeClr val="bg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fr-FR" altLang="fr-FR" sz="2800" b="1" dirty="0" smtClean="0">
                <a:solidFill>
                  <a:srgbClr val="CAD35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E. Hautin</a:t>
            </a:r>
            <a:endParaRPr lang="fr-FR" altLang="fr-FR" sz="2800" b="1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1763688" y="332656"/>
            <a:ext cx="7272808" cy="56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3100" b="1" dirty="0" smtClean="0">
                <a:latin typeface="Arial Narrow" panose="020B0606020202030204" pitchFamily="34" charset="0"/>
              </a:rPr>
              <a:t>Retour sur l’enquête RH de 2014 – retour n° 3</a:t>
            </a:r>
            <a:endParaRPr lang="fr-FR" altLang="fr-FR" sz="3100" b="1" dirty="0">
              <a:latin typeface="Arial Narrow" panose="020B0606020202030204" pitchFamily="34" charset="0"/>
            </a:endParaRPr>
          </a:p>
        </p:txBody>
      </p:sp>
      <p:sp>
        <p:nvSpPr>
          <p:cNvPr id="5" name="Espace réservé du contenu 1"/>
          <p:cNvSpPr txBox="1">
            <a:spLocks/>
          </p:cNvSpPr>
          <p:nvPr/>
        </p:nvSpPr>
        <p:spPr>
          <a:xfrm>
            <a:off x="683568" y="1297359"/>
            <a:ext cx="8208912" cy="2889523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>
              <a:buFont typeface="Wingdings" panose="05000000000000000000" pitchFamily="2" charset="2"/>
              <a:buChar char="Ø"/>
            </a:pPr>
            <a:r>
              <a:rPr lang="fr-FR" sz="2400" dirty="0" smtClean="0"/>
              <a:t>Un </a:t>
            </a:r>
            <a:r>
              <a:rPr lang="fr-FR" sz="2400" b="1" dirty="0" smtClean="0"/>
              <a:t>processus de recrutement insatisfaisant </a:t>
            </a:r>
            <a:r>
              <a:rPr lang="fr-FR" sz="2400" dirty="0" smtClean="0"/>
              <a:t>(pour 61% des sondés)</a:t>
            </a:r>
          </a:p>
          <a:p>
            <a:pPr marL="971550" lvl="1" indent="-571500">
              <a:buFont typeface="Wingdings" panose="05000000000000000000" pitchFamily="2" charset="2"/>
              <a:buChar char="§"/>
            </a:pPr>
            <a:r>
              <a:rPr lang="fr-FR" sz="2000" dirty="0" smtClean="0"/>
              <a:t>Trop long (fortes contraintes calendaires </a:t>
            </a:r>
            <a:r>
              <a:rPr lang="fr-FR" sz="2000" dirty="0" smtClean="0">
                <a:sym typeface="Wingdings" panose="05000000000000000000" pitchFamily="2" charset="2"/>
              </a:rPr>
              <a:t>n’autorisant pas le tuilage)</a:t>
            </a:r>
            <a:endParaRPr lang="fr-FR" sz="2000" dirty="0" smtClean="0"/>
          </a:p>
          <a:p>
            <a:pPr marL="971550" lvl="1" indent="-571500">
              <a:buFont typeface="Wingdings" panose="05000000000000000000" pitchFamily="2" charset="2"/>
              <a:buChar char="§"/>
            </a:pPr>
            <a:r>
              <a:rPr lang="fr-FR" sz="2000" dirty="0" smtClean="0"/>
              <a:t>Frustrant (ne permet pas de recruter ou garder les meilleurs profils)</a:t>
            </a:r>
          </a:p>
          <a:p>
            <a:pPr marL="971550" lvl="1" indent="-571500">
              <a:buFont typeface="Wingdings" panose="05000000000000000000" pitchFamily="2" charset="2"/>
              <a:buChar char="§"/>
            </a:pPr>
            <a:r>
              <a:rPr lang="fr-FR" sz="2000" dirty="0" smtClean="0"/>
              <a:t>Parfois inadapté </a:t>
            </a:r>
            <a:r>
              <a:rPr lang="fr-FR" sz="2000" dirty="0" smtClean="0">
                <a:sym typeface="Wingdings" panose="05000000000000000000" pitchFamily="2" charset="2"/>
              </a:rPr>
              <a:t> référentiel REFERENS pas assez pertinent</a:t>
            </a:r>
            <a:endParaRPr lang="fr-FR" sz="2000" dirty="0"/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fr-FR" sz="2400" b="1" dirty="0" smtClean="0"/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fr-FR" sz="2400" b="1" dirty="0"/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fr-FR" sz="2400" b="1" dirty="0" smtClean="0"/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fr-FR" sz="2400" b="1" dirty="0"/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fr-FR" sz="2400" b="1" dirty="0" smtClean="0"/>
          </a:p>
        </p:txBody>
      </p:sp>
      <p:sp>
        <p:nvSpPr>
          <p:cNvPr id="6" name="ZoneTexte 5"/>
          <p:cNvSpPr txBox="1"/>
          <p:nvPr/>
        </p:nvSpPr>
        <p:spPr>
          <a:xfrm>
            <a:off x="2987824" y="3789040"/>
            <a:ext cx="6048672" cy="193899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000" i="1" dirty="0" smtClean="0">
                <a:latin typeface="+mn-lt"/>
              </a:rPr>
              <a:t>Évolutions proposées: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2000" dirty="0" smtClean="0">
                <a:latin typeface="+mn-lt"/>
              </a:rPr>
              <a:t>Diffuser les postes ouverts plus largement (réseaux sociaux </a:t>
            </a:r>
            <a:r>
              <a:rPr lang="fr-FR" sz="2000" dirty="0" err="1" smtClean="0">
                <a:latin typeface="+mn-lt"/>
              </a:rPr>
              <a:t>etc</a:t>
            </a:r>
            <a:r>
              <a:rPr lang="fr-FR" sz="2000" dirty="0" smtClean="0">
                <a:latin typeface="+mn-lt"/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2000" dirty="0" smtClean="0">
                <a:latin typeface="+mn-lt"/>
              </a:rPr>
              <a:t>Recourir à l’apprentissage et aux stagiaires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2000" dirty="0" smtClean="0">
                <a:latin typeface="+mn-lt"/>
              </a:rPr>
              <a:t>Faire évoluer les concours (délai, REFERENS </a:t>
            </a:r>
            <a:r>
              <a:rPr lang="fr-FR" sz="2000" dirty="0" err="1" smtClean="0">
                <a:latin typeface="+mn-lt"/>
              </a:rPr>
              <a:t>etc</a:t>
            </a:r>
            <a:r>
              <a:rPr lang="fr-FR" sz="2000" dirty="0" smtClean="0">
                <a:latin typeface="+mn-lt"/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2000" dirty="0" smtClean="0">
                <a:latin typeface="+mn-lt"/>
              </a:rPr>
              <a:t>Recruter des contractuels de manière pérenne ?</a:t>
            </a:r>
            <a:endParaRPr lang="fr-FR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27285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131840" y="2780928"/>
            <a:ext cx="2595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Merci de votre attention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62204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1619672" y="332656"/>
            <a:ext cx="6264696" cy="1046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3100" b="1" dirty="0" smtClean="0">
                <a:latin typeface="Arial Narrow" panose="020B0606020202030204" pitchFamily="34" charset="0"/>
              </a:rPr>
              <a:t>L’intérêt de l’A-DSI pour la thématique des compétences</a:t>
            </a:r>
            <a:endParaRPr lang="fr-FR" altLang="fr-FR" sz="3100" b="1" dirty="0">
              <a:latin typeface="Arial Narrow" panose="020B0606020202030204" pitchFamily="34" charset="0"/>
            </a:endParaRPr>
          </a:p>
        </p:txBody>
      </p:sp>
      <p:sp>
        <p:nvSpPr>
          <p:cNvPr id="5" name="Espace réservé du contenu 1"/>
          <p:cNvSpPr txBox="1">
            <a:spLocks/>
          </p:cNvSpPr>
          <p:nvPr/>
        </p:nvSpPr>
        <p:spPr>
          <a:xfrm>
            <a:off x="611560" y="1844824"/>
            <a:ext cx="8532440" cy="3240360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>
              <a:buFont typeface="Wingdings" panose="05000000000000000000" pitchFamily="2" charset="2"/>
              <a:buChar char="Ø"/>
            </a:pPr>
            <a:r>
              <a:rPr lang="fr-FR" sz="2400" dirty="0" smtClean="0"/>
              <a:t>Lancement d’une </a:t>
            </a:r>
            <a:r>
              <a:rPr lang="fr-FR" sz="2400" b="1" dirty="0" smtClean="0"/>
              <a:t>enquête RH en 2014 par l’A-DSI et le cabinet Deloitte </a:t>
            </a:r>
            <a:r>
              <a:rPr lang="fr-FR" sz="2400" dirty="0" smtClean="0"/>
              <a:t>auprès des DSI </a:t>
            </a:r>
            <a:r>
              <a:rPr lang="fr-FR" sz="2400" dirty="0" smtClean="0"/>
              <a:t>de l’ESR (directeurs </a:t>
            </a:r>
            <a:r>
              <a:rPr lang="fr-FR" sz="2400" dirty="0" smtClean="0"/>
              <a:t>et leurs agents</a:t>
            </a:r>
            <a:r>
              <a:rPr lang="fr-FR" sz="2400" dirty="0" smtClean="0"/>
              <a:t>) et de quelques DSI du privé</a:t>
            </a:r>
            <a:r>
              <a:rPr lang="fr-FR" sz="2400" b="1" dirty="0" smtClean="0"/>
              <a:t>. </a:t>
            </a:r>
            <a:endParaRPr lang="fr-FR" sz="2400" b="1" dirty="0" smtClean="0"/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fr-FR" sz="2400" dirty="0" smtClean="0"/>
              <a:t>Mise à jour de l’enquête effectuée fin 2018 . Présentation à </a:t>
            </a:r>
            <a:r>
              <a:rPr lang="fr-FR" sz="2400" b="1" dirty="0" smtClean="0">
                <a:solidFill>
                  <a:schemeClr val="accent1"/>
                </a:solidFill>
              </a:rPr>
              <a:t>l’AG de l’A-DSI le 4 avril 2019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fr-FR" sz="2400" dirty="0" smtClean="0"/>
              <a:t>La construction avec la CPU d’un référentiel métier du DSIN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fr-FR" sz="2400" dirty="0" smtClean="0"/>
              <a:t>L’implication dans les formations de l’IHEEF depuis 2016</a:t>
            </a:r>
            <a:endParaRPr lang="fr-FR" sz="2400" dirty="0"/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078034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1763688" y="332656"/>
            <a:ext cx="7272808" cy="1046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3100" b="1" dirty="0" smtClean="0">
                <a:latin typeface="Arial Narrow" panose="020B0606020202030204" pitchFamily="34" charset="0"/>
              </a:rPr>
              <a:t>Retour sur l’enquête RH de 2014 – quelques chiffres</a:t>
            </a:r>
            <a:endParaRPr lang="fr-FR" altLang="fr-FR" sz="3100" b="1" dirty="0">
              <a:latin typeface="Arial Narrow" panose="020B0606020202030204" pitchFamily="34" charset="0"/>
            </a:endParaRPr>
          </a:p>
        </p:txBody>
      </p:sp>
      <p:sp>
        <p:nvSpPr>
          <p:cNvPr id="5" name="Espace réservé du contenu 1"/>
          <p:cNvSpPr txBox="1">
            <a:spLocks/>
          </p:cNvSpPr>
          <p:nvPr/>
        </p:nvSpPr>
        <p:spPr>
          <a:xfrm>
            <a:off x="700656" y="1724228"/>
            <a:ext cx="8208912" cy="2889523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>
              <a:buFont typeface="Wingdings" panose="05000000000000000000" pitchFamily="2" charset="2"/>
              <a:buChar char="Ø"/>
            </a:pPr>
            <a:r>
              <a:rPr lang="fr-FR" sz="2000" dirty="0" smtClean="0"/>
              <a:t>Les principales missions d’une DSIN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fr-FR" sz="2000" dirty="0" smtClean="0"/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fr-FR" sz="2000" dirty="0" smtClean="0"/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fr-FR" sz="2000" b="1" dirty="0"/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fr-FR" sz="2000" b="1" dirty="0" smtClean="0"/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fr-FR" sz="2000" b="1" dirty="0"/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fr-FR" sz="2000" b="1" dirty="0" smtClean="0"/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fr-FR" sz="2000" b="1" dirty="0"/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fr-FR" sz="2000" dirty="0" smtClean="0"/>
              <a:t>Plus de la moitié des DSIN comptent entre 10 et 40 agents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fr-FR" sz="2000" dirty="0" smtClean="0"/>
              <a:t>Composition moyenne: 80% titulaires / 20% contractuels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fr-FR" sz="2000" dirty="0" smtClean="0"/>
              <a:t>Niveau académique élevé: 50% &gt;= BAC+4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fr-FR" sz="2400" b="1" dirty="0" smtClean="0"/>
          </a:p>
        </p:txBody>
      </p:sp>
      <p:grpSp>
        <p:nvGrpSpPr>
          <p:cNvPr id="6" name="Groupe 5"/>
          <p:cNvGrpSpPr/>
          <p:nvPr/>
        </p:nvGrpSpPr>
        <p:grpSpPr>
          <a:xfrm>
            <a:off x="701824" y="2069849"/>
            <a:ext cx="8442176" cy="2439271"/>
            <a:chOff x="701824" y="2399708"/>
            <a:chExt cx="8172400" cy="2142036"/>
          </a:xfrm>
        </p:grpSpPr>
        <p:pic>
          <p:nvPicPr>
            <p:cNvPr id="2" name="Image 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1824" y="2399708"/>
              <a:ext cx="8172400" cy="2142036"/>
            </a:xfrm>
            <a:prstGeom prst="rect">
              <a:avLst/>
            </a:prstGeom>
          </p:spPr>
        </p:pic>
        <p:sp>
          <p:nvSpPr>
            <p:cNvPr id="4" name="ZoneTexte 3"/>
            <p:cNvSpPr txBox="1"/>
            <p:nvPr/>
          </p:nvSpPr>
          <p:spPr>
            <a:xfrm rot="18831732">
              <a:off x="5496188" y="3724657"/>
              <a:ext cx="112472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 i="1" dirty="0" smtClean="0">
                  <a:solidFill>
                    <a:schemeClr val="tx2">
                      <a:lumMod val="75000"/>
                    </a:schemeClr>
                  </a:solidFill>
                  <a:latin typeface="Brill" panose="020F0602050406030203" pitchFamily="34" charset="0"/>
                  <a:ea typeface="Brill" panose="020F0602050406030203" pitchFamily="34" charset="0"/>
                  <a:cs typeface="Calibri" panose="020F0502020204030204" pitchFamily="34" charset="0"/>
                </a:rPr>
                <a:t>infrastructures</a:t>
              </a:r>
              <a:endParaRPr lang="fr-FR" sz="1000" i="1" dirty="0">
                <a:solidFill>
                  <a:schemeClr val="tx2">
                    <a:lumMod val="75000"/>
                  </a:schemeClr>
                </a:solidFill>
                <a:latin typeface="Brill" panose="020F0602050406030203" pitchFamily="34" charset="0"/>
                <a:ea typeface="Brill" panose="020F0602050406030203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10729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1763688" y="274041"/>
            <a:ext cx="7272808" cy="56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3100" b="1" dirty="0" smtClean="0">
                <a:latin typeface="Arial Narrow" panose="020B0606020202030204" pitchFamily="34" charset="0"/>
              </a:rPr>
              <a:t>Retour sur l’enquête RH de 2014 –généralités </a:t>
            </a:r>
            <a:endParaRPr lang="fr-FR" altLang="fr-FR" sz="3100" b="1" dirty="0">
              <a:latin typeface="Arial Narrow" panose="020B0606020202030204" pitchFamily="34" charset="0"/>
            </a:endParaRPr>
          </a:p>
        </p:txBody>
      </p:sp>
      <p:sp>
        <p:nvSpPr>
          <p:cNvPr id="5" name="Espace réservé du contenu 1"/>
          <p:cNvSpPr txBox="1">
            <a:spLocks/>
          </p:cNvSpPr>
          <p:nvPr/>
        </p:nvSpPr>
        <p:spPr>
          <a:xfrm>
            <a:off x="827584" y="1046236"/>
            <a:ext cx="8208912" cy="2889523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71550" lvl="1" indent="-571500">
              <a:buFont typeface="Wingdings" panose="05000000000000000000" pitchFamily="2" charset="2"/>
              <a:buChar char="Ø"/>
            </a:pPr>
            <a:r>
              <a:rPr lang="fr-FR" sz="2400" dirty="0" smtClean="0"/>
              <a:t>« </a:t>
            </a:r>
            <a:r>
              <a:rPr lang="fr-FR" sz="2400" i="1" dirty="0" smtClean="0">
                <a:solidFill>
                  <a:schemeClr val="tx2"/>
                </a:solidFill>
              </a:rPr>
              <a:t>La </a:t>
            </a:r>
            <a:r>
              <a:rPr lang="fr-FR" sz="2400" i="1" dirty="0">
                <a:solidFill>
                  <a:schemeClr val="tx2"/>
                </a:solidFill>
              </a:rPr>
              <a:t>prise de conscience du caractère stratégique de la fonction </a:t>
            </a:r>
            <a:r>
              <a:rPr lang="fr-FR" sz="2400" i="1" dirty="0" smtClean="0">
                <a:solidFill>
                  <a:schemeClr val="tx2"/>
                </a:solidFill>
              </a:rPr>
              <a:t>numérique</a:t>
            </a:r>
            <a:r>
              <a:rPr lang="fr-FR" sz="2400" dirty="0" smtClean="0"/>
              <a:t> » – avec une transformation progressive des CRI en DSI depuis le passage au RCE</a:t>
            </a:r>
          </a:p>
          <a:p>
            <a:pPr marL="971550" lvl="1" indent="-571500">
              <a:buFont typeface="Wingdings" panose="05000000000000000000" pitchFamily="2" charset="2"/>
              <a:buChar char="Ø"/>
            </a:pPr>
            <a:endParaRPr lang="fr-FR" sz="2400" dirty="0"/>
          </a:p>
          <a:p>
            <a:pPr marL="971550" lvl="1" indent="-571500">
              <a:buFont typeface="Wingdings" panose="05000000000000000000" pitchFamily="2" charset="2"/>
              <a:buChar char="Ø"/>
            </a:pPr>
            <a:endParaRPr lang="fr-FR" sz="2400" dirty="0" smtClean="0"/>
          </a:p>
          <a:p>
            <a:pPr marL="971550" lvl="1" indent="-571500">
              <a:buFont typeface="Wingdings" panose="05000000000000000000" pitchFamily="2" charset="2"/>
              <a:buChar char="Ø"/>
            </a:pPr>
            <a:endParaRPr lang="fr-FR" sz="2400" dirty="0"/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fr-FR" sz="2400" b="1" dirty="0"/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fr-FR" sz="2400" b="1" dirty="0" smtClean="0"/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fr-FR" sz="2400" b="1" dirty="0"/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fr-FR" sz="2400" b="1" dirty="0" smtClean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9652" y="2492896"/>
            <a:ext cx="3086844" cy="2783085"/>
          </a:xfrm>
          <a:prstGeom prst="rect">
            <a:avLst/>
          </a:prstGeom>
        </p:spPr>
      </p:pic>
      <p:sp>
        <p:nvSpPr>
          <p:cNvPr id="8" name="Arc 7"/>
          <p:cNvSpPr/>
          <p:nvPr/>
        </p:nvSpPr>
        <p:spPr>
          <a:xfrm rot="6477669">
            <a:off x="5802535" y="2915124"/>
            <a:ext cx="2388007" cy="2522779"/>
          </a:xfrm>
          <a:prstGeom prst="arc">
            <a:avLst>
              <a:gd name="adj1" fmla="val 12159745"/>
              <a:gd name="adj2" fmla="val 7129212"/>
            </a:avLst>
          </a:prstGeom>
          <a:ln w="38100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6876256" y="5423589"/>
            <a:ext cx="17107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i="1" dirty="0">
                <a:solidFill>
                  <a:srgbClr val="C00000"/>
                </a:solidFill>
              </a:rPr>
              <a:t>7</a:t>
            </a:r>
            <a:r>
              <a:rPr lang="fr-FR" sz="1200" i="1" dirty="0" smtClean="0">
                <a:solidFill>
                  <a:srgbClr val="C00000"/>
                </a:solidFill>
              </a:rPr>
              <a:t>7% en 2014 de DSIN</a:t>
            </a:r>
            <a:endParaRPr lang="fr-FR" sz="1200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3176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1763688" y="274041"/>
            <a:ext cx="7272808" cy="56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3100" b="1" dirty="0" smtClean="0">
                <a:latin typeface="Arial Narrow" panose="020B0606020202030204" pitchFamily="34" charset="0"/>
              </a:rPr>
              <a:t>Retour sur l’enquête RH de 2014 –généralités </a:t>
            </a:r>
            <a:endParaRPr lang="fr-FR" altLang="fr-FR" sz="3100" b="1" dirty="0">
              <a:latin typeface="Arial Narrow" panose="020B0606020202030204" pitchFamily="34" charset="0"/>
            </a:endParaRPr>
          </a:p>
        </p:txBody>
      </p:sp>
      <p:sp>
        <p:nvSpPr>
          <p:cNvPr id="5" name="Espace réservé du contenu 1"/>
          <p:cNvSpPr txBox="1">
            <a:spLocks/>
          </p:cNvSpPr>
          <p:nvPr/>
        </p:nvSpPr>
        <p:spPr>
          <a:xfrm>
            <a:off x="683568" y="1268760"/>
            <a:ext cx="8352928" cy="4536504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71550" lvl="1" indent="-571500">
              <a:buFont typeface="Wingdings" panose="05000000000000000000" pitchFamily="2" charset="2"/>
              <a:buChar char="Ø"/>
            </a:pPr>
            <a:r>
              <a:rPr lang="fr-FR" sz="2400" dirty="0" smtClean="0"/>
              <a:t>« </a:t>
            </a:r>
            <a:r>
              <a:rPr lang="fr-FR" sz="2400" i="1" dirty="0" smtClean="0">
                <a:solidFill>
                  <a:schemeClr val="tx2"/>
                </a:solidFill>
              </a:rPr>
              <a:t>Une </a:t>
            </a:r>
            <a:r>
              <a:rPr lang="fr-FR" sz="2400" i="1" dirty="0">
                <a:solidFill>
                  <a:schemeClr val="tx2"/>
                </a:solidFill>
              </a:rPr>
              <a:t>fonction RH qui peine à évoluer au rythme de l’évolution des métiers du </a:t>
            </a:r>
            <a:r>
              <a:rPr lang="fr-FR" sz="2400" i="1" dirty="0" smtClean="0">
                <a:solidFill>
                  <a:schemeClr val="tx2"/>
                </a:solidFill>
              </a:rPr>
              <a:t>numérique</a:t>
            </a:r>
            <a:r>
              <a:rPr lang="fr-FR" sz="2400" dirty="0" smtClean="0"/>
              <a:t> »</a:t>
            </a:r>
          </a:p>
          <a:p>
            <a:pPr marL="1371600" lvl="2" indent="-571500">
              <a:buFont typeface="Wingdings" panose="05000000000000000000" pitchFamily="2" charset="2"/>
              <a:buChar char="§"/>
            </a:pPr>
            <a:r>
              <a:rPr lang="fr-FR" sz="1800" dirty="0" smtClean="0"/>
              <a:t>L’évolution </a:t>
            </a:r>
            <a:r>
              <a:rPr lang="fr-FR" sz="1800" dirty="0"/>
              <a:t>importante des métiers et des compétences est encore insuffisamment </a:t>
            </a:r>
            <a:r>
              <a:rPr lang="fr-FR" sz="1800" dirty="0" smtClean="0"/>
              <a:t>appréhendée dans l’ESR (comparativement au secteur privé) même si: </a:t>
            </a:r>
          </a:p>
          <a:p>
            <a:pPr lvl="4">
              <a:buFont typeface="Wingdings" panose="05000000000000000000" pitchFamily="2" charset="2"/>
              <a:buChar char="v"/>
            </a:pPr>
            <a:r>
              <a:rPr lang="fr-FR" sz="1800" dirty="0" smtClean="0"/>
              <a:t>La DSI </a:t>
            </a:r>
            <a:r>
              <a:rPr lang="fr-FR" sz="1800" dirty="0"/>
              <a:t>n’est plus </a:t>
            </a:r>
            <a:r>
              <a:rPr lang="fr-FR" sz="1800" dirty="0" smtClean="0"/>
              <a:t>constituée uniquement d’«</a:t>
            </a:r>
            <a:r>
              <a:rPr lang="fr-FR" sz="1800" dirty="0"/>
              <a:t> informaticiens </a:t>
            </a:r>
            <a:r>
              <a:rPr lang="fr-FR" sz="1800" dirty="0" smtClean="0"/>
              <a:t>» </a:t>
            </a:r>
            <a:endParaRPr lang="fr-FR" sz="1800" dirty="0"/>
          </a:p>
          <a:p>
            <a:pPr lvl="4">
              <a:buFont typeface="Wingdings" panose="05000000000000000000" pitchFamily="2" charset="2"/>
              <a:buChar char="v"/>
            </a:pPr>
            <a:r>
              <a:rPr lang="fr-FR" sz="1800" dirty="0"/>
              <a:t>La montée en puissance du </a:t>
            </a:r>
            <a:r>
              <a:rPr lang="fr-FR" sz="1800" dirty="0" smtClean="0"/>
              <a:t>numérique </a:t>
            </a:r>
            <a:r>
              <a:rPr lang="fr-FR" sz="1800" dirty="0"/>
              <a:t>pédagogique</a:t>
            </a:r>
          </a:p>
          <a:p>
            <a:pPr lvl="4">
              <a:buFont typeface="Wingdings" panose="05000000000000000000" pitchFamily="2" charset="2"/>
              <a:buChar char="v"/>
            </a:pPr>
            <a:r>
              <a:rPr lang="fr-FR" sz="1800" dirty="0" smtClean="0"/>
              <a:t>La montée </a:t>
            </a:r>
            <a:r>
              <a:rPr lang="fr-FR" sz="1800" dirty="0"/>
              <a:t>en puissance des compétences managériales ou </a:t>
            </a:r>
            <a:r>
              <a:rPr lang="fr-FR" sz="1800" dirty="0" smtClean="0"/>
              <a:t>relationnelles</a:t>
            </a:r>
            <a:endParaRPr lang="fr-FR" sz="1400" dirty="0"/>
          </a:p>
          <a:p>
            <a:pPr marL="1371600" lvl="2" indent="-571500">
              <a:buFont typeface="Wingdings" panose="05000000000000000000" pitchFamily="2" charset="2"/>
              <a:buChar char="§"/>
            </a:pPr>
            <a:r>
              <a:rPr lang="fr-FR" sz="1800" dirty="0" smtClean="0"/>
              <a:t>La </a:t>
            </a:r>
            <a:r>
              <a:rPr lang="fr-FR" sz="1800" dirty="0"/>
              <a:t>qualité d’outillage et de formalisation de la gestion des ressources humaines des métiers SI est encore faible </a:t>
            </a:r>
            <a:r>
              <a:rPr lang="fr-FR" sz="1800" dirty="0" smtClean="0"/>
              <a:t>(faiblesse de la GPEEC)</a:t>
            </a:r>
            <a:endParaRPr lang="fr-FR" sz="1400" dirty="0" smtClean="0"/>
          </a:p>
          <a:p>
            <a:pPr marL="1371600" lvl="2" indent="-571500">
              <a:buFont typeface="Wingdings" panose="05000000000000000000" pitchFamily="2" charset="2"/>
              <a:buChar char="§"/>
            </a:pPr>
            <a:r>
              <a:rPr lang="fr-FR" sz="1800" dirty="0" smtClean="0"/>
              <a:t>Il </a:t>
            </a:r>
            <a:r>
              <a:rPr lang="fr-FR" sz="1800" dirty="0"/>
              <a:t>n’existe pas de véritable coopération du corps syndical et des directions d’établissement capable de mener de front les réformes choisies concernant la GRH. </a:t>
            </a:r>
          </a:p>
          <a:p>
            <a:endParaRPr lang="fr-FR" sz="1400" dirty="0" smtClean="0"/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fr-FR" sz="2400" b="1" dirty="0"/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fr-FR" sz="2400" b="1" dirty="0" smtClean="0"/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fr-FR" sz="2400" b="1" dirty="0"/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fr-FR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3945655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763688" y="1340768"/>
            <a:ext cx="6624735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/>
              <a:t>Compétences perçues comme à développer </a:t>
            </a:r>
            <a:r>
              <a:rPr lang="fr-FR" sz="1600" b="1" dirty="0" smtClean="0"/>
              <a:t>par les sondés: </a:t>
            </a:r>
            <a:endParaRPr lang="fr-FR" sz="1600" b="1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600" dirty="0" smtClean="0"/>
              <a:t>être </a:t>
            </a:r>
            <a:r>
              <a:rPr lang="fr-FR" sz="1600" dirty="0"/>
              <a:t>mieux positionné sur les </a:t>
            </a:r>
            <a:r>
              <a:rPr lang="fr-FR" sz="1600" b="1" dirty="0"/>
              <a:t>usages</a:t>
            </a:r>
            <a:r>
              <a:rPr lang="fr-FR" sz="1600" dirty="0"/>
              <a:t>, en accompagnant l’émergence des métiers </a:t>
            </a:r>
            <a:r>
              <a:rPr lang="fr-FR" sz="1600" b="1" dirty="0"/>
              <a:t>d’architecte des systèmes d’information</a:t>
            </a:r>
            <a:r>
              <a:rPr lang="fr-FR" sz="1600" dirty="0"/>
              <a:t>, de </a:t>
            </a:r>
            <a:r>
              <a:rPr lang="fr-FR" sz="1600" b="1" dirty="0"/>
              <a:t>chef de projets </a:t>
            </a:r>
            <a:r>
              <a:rPr lang="fr-FR" sz="1600" b="1" dirty="0" smtClean="0"/>
              <a:t>MOA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600" dirty="0"/>
              <a:t>améliorer les </a:t>
            </a:r>
            <a:r>
              <a:rPr lang="fr-FR" sz="1600" b="1" dirty="0"/>
              <a:t>relations entre DSI et les métiers </a:t>
            </a:r>
            <a:r>
              <a:rPr lang="fr-FR" sz="1600" dirty="0"/>
              <a:t>pour gagner en légitimité auprès des fonctions support, soutien, mais aussi formation et recherche </a:t>
            </a:r>
            <a:endParaRPr lang="fr-FR" sz="16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600" dirty="0" smtClean="0"/>
              <a:t>développer les compétences </a:t>
            </a:r>
            <a:r>
              <a:rPr lang="fr-FR" sz="1600" dirty="0"/>
              <a:t>relevant du </a:t>
            </a:r>
            <a:r>
              <a:rPr lang="fr-FR" sz="1600" b="1" dirty="0" smtClean="0"/>
              <a:t>décisionnel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600" dirty="0"/>
              <a:t>r</a:t>
            </a:r>
            <a:r>
              <a:rPr lang="fr-FR" sz="1600" dirty="0" smtClean="0"/>
              <a:t>enforcer </a:t>
            </a:r>
            <a:r>
              <a:rPr lang="fr-FR" sz="1600" dirty="0"/>
              <a:t>les équipes en charge du </a:t>
            </a:r>
            <a:r>
              <a:rPr lang="fr-FR" sz="1600" b="1" dirty="0"/>
              <a:t>développement, </a:t>
            </a:r>
            <a:r>
              <a:rPr lang="fr-FR" sz="1600" dirty="0"/>
              <a:t>de la gestion des </a:t>
            </a:r>
            <a:r>
              <a:rPr lang="fr-FR" sz="1600" b="1" dirty="0"/>
              <a:t>bases de données </a:t>
            </a:r>
            <a:r>
              <a:rPr lang="fr-FR" sz="1600" dirty="0"/>
              <a:t>pour l’informatique de gestion, de la </a:t>
            </a:r>
            <a:r>
              <a:rPr lang="fr-FR" sz="1600" b="1" dirty="0"/>
              <a:t>sécurité des SI </a:t>
            </a:r>
            <a:r>
              <a:rPr lang="fr-FR" sz="1600" dirty="0"/>
              <a:t>et du numérique. </a:t>
            </a:r>
            <a:endParaRPr lang="fr-FR" sz="1600" dirty="0" smtClean="0"/>
          </a:p>
          <a:p>
            <a:endParaRPr lang="fr-FR" sz="1600" dirty="0" smtClean="0"/>
          </a:p>
          <a:p>
            <a:r>
              <a:rPr lang="fr-FR" sz="1600" b="1" dirty="0" smtClean="0"/>
              <a:t>Compétences </a:t>
            </a:r>
            <a:r>
              <a:rPr lang="fr-FR" sz="1600" b="1" dirty="0"/>
              <a:t>considérées comme pouvant être exercées de manière mutualisée, voire même externalisées à </a:t>
            </a:r>
            <a:r>
              <a:rPr lang="fr-FR" sz="1600" b="1" dirty="0" smtClean="0"/>
              <a:t>terme</a:t>
            </a:r>
            <a:r>
              <a:rPr lang="fr-FR" sz="1600" dirty="0" smtClean="0"/>
              <a:t>: </a:t>
            </a:r>
            <a:endParaRPr lang="fr-FR" sz="16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600" dirty="0" smtClean="0"/>
              <a:t>Infrastructure </a:t>
            </a:r>
            <a:r>
              <a:rPr lang="fr-FR" sz="1600" dirty="0"/>
              <a:t>/ Administration physique </a:t>
            </a:r>
            <a:r>
              <a:rPr lang="fr-FR" sz="1600" dirty="0" smtClean="0"/>
              <a:t>des serveurs</a:t>
            </a:r>
            <a:endParaRPr lang="fr-FR" sz="16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600" dirty="0" smtClean="0"/>
              <a:t>Administration réseau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600" dirty="0" smtClean="0"/>
              <a:t>messagerie </a:t>
            </a:r>
            <a:endParaRPr lang="fr-FR" sz="16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600" dirty="0" smtClean="0"/>
              <a:t>Assistance </a:t>
            </a:r>
            <a:r>
              <a:rPr lang="fr-FR" sz="1600" dirty="0"/>
              <a:t>utilisateurs </a:t>
            </a:r>
          </a:p>
          <a:p>
            <a:endParaRPr lang="fr-FR" sz="1600" dirty="0"/>
          </a:p>
        </p:txBody>
      </p:sp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1763688" y="274041"/>
            <a:ext cx="7272808" cy="56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3100" b="1" dirty="0" smtClean="0">
                <a:latin typeface="Arial Narrow" panose="020B0606020202030204" pitchFamily="34" charset="0"/>
              </a:rPr>
              <a:t>Retour sur l’enquête RH de 2014 –généralités </a:t>
            </a:r>
            <a:endParaRPr lang="fr-FR" altLang="fr-FR" sz="3100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7595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1763688" y="332656"/>
            <a:ext cx="7272808" cy="56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3100" b="1" dirty="0" smtClean="0">
                <a:latin typeface="Arial Narrow" panose="020B0606020202030204" pitchFamily="34" charset="0"/>
              </a:rPr>
              <a:t>Retour sur l’enquête RH de 2014 – retour n° 1</a:t>
            </a:r>
            <a:endParaRPr lang="fr-FR" altLang="fr-FR" sz="3100" b="1" dirty="0">
              <a:latin typeface="Arial Narrow" panose="020B0606020202030204" pitchFamily="34" charset="0"/>
            </a:endParaRPr>
          </a:p>
        </p:txBody>
      </p:sp>
      <p:sp>
        <p:nvSpPr>
          <p:cNvPr id="5" name="Espace réservé du contenu 1"/>
          <p:cNvSpPr txBox="1">
            <a:spLocks/>
          </p:cNvSpPr>
          <p:nvPr/>
        </p:nvSpPr>
        <p:spPr>
          <a:xfrm>
            <a:off x="683568" y="1628800"/>
            <a:ext cx="8352928" cy="4248472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 typeface="Wingdings" panose="05000000000000000000" pitchFamily="2" charset="2"/>
              <a:buChar char="Ø"/>
            </a:pPr>
            <a:r>
              <a:rPr lang="fr-FR" dirty="0" smtClean="0"/>
              <a:t> </a:t>
            </a:r>
            <a:r>
              <a:rPr lang="fr-FR" sz="2400" dirty="0" smtClean="0"/>
              <a:t>Des DSIN toujours </a:t>
            </a:r>
            <a:r>
              <a:rPr lang="fr-FR" sz="2400" b="1" dirty="0" smtClean="0"/>
              <a:t>attractives</a:t>
            </a:r>
            <a:r>
              <a:rPr lang="fr-FR" sz="2400" dirty="0" smtClean="0"/>
              <a:t> – 78% des sondés jugent que leur travail répond à leurs aspirations professionnelles qui sont: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fr-FR" sz="2000" b="1" dirty="0" smtClean="0">
                <a:solidFill>
                  <a:srgbClr val="00B050"/>
                </a:solidFill>
              </a:rPr>
              <a:t>L’intérêt </a:t>
            </a:r>
            <a:r>
              <a:rPr lang="fr-FR" sz="2000" b="1" dirty="0">
                <a:solidFill>
                  <a:srgbClr val="00B050"/>
                </a:solidFill>
              </a:rPr>
              <a:t>du travail </a:t>
            </a:r>
            <a:r>
              <a:rPr lang="fr-FR" sz="2000" dirty="0"/>
              <a:t>(nature des projets et technologies mises en </a:t>
            </a:r>
            <a:r>
              <a:rPr lang="fr-FR" sz="2000" dirty="0" smtClean="0"/>
              <a:t>œuvre)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fr-FR" sz="2000" b="1" dirty="0" smtClean="0">
                <a:solidFill>
                  <a:srgbClr val="00B050"/>
                </a:solidFill>
              </a:rPr>
              <a:t>Stabilité</a:t>
            </a:r>
            <a:r>
              <a:rPr lang="fr-FR" sz="2000" dirty="0" smtClean="0"/>
              <a:t> </a:t>
            </a:r>
            <a:r>
              <a:rPr lang="fr-FR" sz="2000" dirty="0"/>
              <a:t>dans </a:t>
            </a:r>
            <a:r>
              <a:rPr lang="fr-FR" sz="2000" dirty="0" smtClean="0"/>
              <a:t>l’emploi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fr-FR" sz="2000" b="1" dirty="0" smtClean="0">
                <a:solidFill>
                  <a:srgbClr val="00B050"/>
                </a:solidFill>
              </a:rPr>
              <a:t>Adéquation </a:t>
            </a:r>
            <a:r>
              <a:rPr lang="fr-FR" sz="2000" b="1" dirty="0">
                <a:solidFill>
                  <a:srgbClr val="00B050"/>
                </a:solidFill>
              </a:rPr>
              <a:t>vie professionnelle/vie </a:t>
            </a:r>
            <a:r>
              <a:rPr lang="fr-FR" sz="2000" b="1" dirty="0" smtClean="0">
                <a:solidFill>
                  <a:srgbClr val="00B050"/>
                </a:solidFill>
              </a:rPr>
              <a:t>privée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400" dirty="0" smtClean="0"/>
              <a:t>Globalement, la </a:t>
            </a:r>
            <a:r>
              <a:rPr lang="fr-FR" sz="2400" b="1" dirty="0" smtClean="0">
                <a:solidFill>
                  <a:srgbClr val="00B050"/>
                </a:solidFill>
              </a:rPr>
              <a:t>f</a:t>
            </a:r>
            <a:r>
              <a:rPr lang="fr-FR" sz="2400" b="1" dirty="0" smtClean="0">
                <a:solidFill>
                  <a:srgbClr val="00B050"/>
                </a:solidFill>
              </a:rPr>
              <a:t>ormation continue </a:t>
            </a:r>
            <a:r>
              <a:rPr lang="fr-FR" sz="2400" dirty="0" smtClean="0"/>
              <a:t>des agents et l’</a:t>
            </a:r>
            <a:r>
              <a:rPr lang="fr-FR" sz="2400" b="1" dirty="0" smtClean="0">
                <a:solidFill>
                  <a:srgbClr val="00B050"/>
                </a:solidFill>
              </a:rPr>
              <a:t>employabilité</a:t>
            </a:r>
            <a:r>
              <a:rPr lang="fr-FR" sz="2400" dirty="0" smtClean="0"/>
              <a:t> sont bien perçues</a:t>
            </a:r>
            <a:endParaRPr lang="fr-FR" sz="2400" b="1" dirty="0"/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fr-FR" sz="2400" b="1" dirty="0" smtClean="0"/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fr-FR" sz="2400" b="1" dirty="0"/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fr-FR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1926472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1763688" y="274041"/>
            <a:ext cx="7272808" cy="56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3100" b="1" dirty="0" smtClean="0">
                <a:latin typeface="Arial Narrow" panose="020B0606020202030204" pitchFamily="34" charset="0"/>
              </a:rPr>
              <a:t>Retour sur l’enquête RH de 2014 –généralités </a:t>
            </a:r>
            <a:endParaRPr lang="fr-FR" altLang="fr-FR" sz="3100" b="1" dirty="0">
              <a:latin typeface="Arial Narrow" panose="020B0606020202030204" pitchFamily="34" charset="0"/>
            </a:endParaRPr>
          </a:p>
        </p:txBody>
      </p:sp>
      <p:sp>
        <p:nvSpPr>
          <p:cNvPr id="5" name="Espace réservé du contenu 1"/>
          <p:cNvSpPr txBox="1">
            <a:spLocks/>
          </p:cNvSpPr>
          <p:nvPr/>
        </p:nvSpPr>
        <p:spPr>
          <a:xfrm>
            <a:off x="683568" y="1196752"/>
            <a:ext cx="8208912" cy="2889523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71550" lvl="1" indent="-571500">
              <a:buFont typeface="Wingdings" panose="05000000000000000000" pitchFamily="2" charset="2"/>
              <a:buChar char="Ø"/>
            </a:pPr>
            <a:endParaRPr lang="fr-FR" sz="2400" dirty="0"/>
          </a:p>
          <a:p>
            <a:pPr marL="971550" lvl="1" indent="-571500">
              <a:buFont typeface="Wingdings" panose="05000000000000000000" pitchFamily="2" charset="2"/>
              <a:buChar char="Ø"/>
            </a:pPr>
            <a:r>
              <a:rPr lang="fr-FR" sz="2000" dirty="0" smtClean="0"/>
              <a:t>Classification des problématiques RH par les sondés: </a:t>
            </a:r>
            <a:endParaRPr lang="fr-FR" sz="2000" dirty="0"/>
          </a:p>
          <a:p>
            <a:endParaRPr lang="fr-FR" sz="1400" dirty="0" smtClean="0"/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fr-FR" sz="2400" b="1" dirty="0"/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fr-FR" sz="2400" b="1" dirty="0" smtClean="0"/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fr-FR" sz="2400" b="1" dirty="0"/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fr-FR" sz="2400" b="1" dirty="0" smtClean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150" y="2204864"/>
            <a:ext cx="8525748" cy="3096344"/>
          </a:xfrm>
          <a:prstGeom prst="rect">
            <a:avLst/>
          </a:prstGeom>
        </p:spPr>
      </p:pic>
      <p:sp>
        <p:nvSpPr>
          <p:cNvPr id="4" name="Flèche droite 3"/>
          <p:cNvSpPr/>
          <p:nvPr/>
        </p:nvSpPr>
        <p:spPr>
          <a:xfrm>
            <a:off x="979984" y="4525888"/>
            <a:ext cx="576064" cy="144016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lèche droite 5"/>
          <p:cNvSpPr/>
          <p:nvPr/>
        </p:nvSpPr>
        <p:spPr>
          <a:xfrm>
            <a:off x="979984" y="4769532"/>
            <a:ext cx="576064" cy="144016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6842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1763688" y="332656"/>
            <a:ext cx="7272808" cy="56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3100" b="1" dirty="0" smtClean="0">
                <a:latin typeface="Arial Narrow" panose="020B0606020202030204" pitchFamily="34" charset="0"/>
              </a:rPr>
              <a:t>Retour sur l’enquête RH de 2014 – retour n° 2</a:t>
            </a:r>
            <a:endParaRPr lang="fr-FR" altLang="fr-FR" sz="3100" b="1" dirty="0">
              <a:latin typeface="Arial Narrow" panose="020B0606020202030204" pitchFamily="34" charset="0"/>
            </a:endParaRPr>
          </a:p>
        </p:txBody>
      </p:sp>
      <p:sp>
        <p:nvSpPr>
          <p:cNvPr id="5" name="Espace réservé du contenu 1"/>
          <p:cNvSpPr txBox="1">
            <a:spLocks/>
          </p:cNvSpPr>
          <p:nvPr/>
        </p:nvSpPr>
        <p:spPr>
          <a:xfrm>
            <a:off x="683568" y="1268760"/>
            <a:ext cx="8208912" cy="2889523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>
              <a:buFont typeface="Wingdings" panose="05000000000000000000" pitchFamily="2" charset="2"/>
              <a:buChar char="Ø"/>
            </a:pPr>
            <a:r>
              <a:rPr lang="fr-FR" sz="2400" dirty="0" smtClean="0"/>
              <a:t>Un </a:t>
            </a:r>
            <a:r>
              <a:rPr lang="fr-FR" sz="2400" b="1" dirty="0" smtClean="0"/>
              <a:t>processus de gestion des carrières insatisfaisant </a:t>
            </a:r>
            <a:r>
              <a:rPr lang="fr-FR" sz="2400" dirty="0" smtClean="0"/>
              <a:t>(pour 81% des sondés)</a:t>
            </a:r>
          </a:p>
          <a:p>
            <a:pPr lvl="1" indent="-342900">
              <a:buFont typeface="Wingdings" panose="05000000000000000000" pitchFamily="2" charset="2"/>
              <a:buChar char="§"/>
            </a:pPr>
            <a:r>
              <a:rPr lang="fr-FR" sz="2000" dirty="0" smtClean="0"/>
              <a:t>Contraintes statutaires (et cohabitation titulaires/contractuels)</a:t>
            </a:r>
          </a:p>
          <a:p>
            <a:pPr lvl="1" indent="-342900">
              <a:buFont typeface="Wingdings" panose="05000000000000000000" pitchFamily="2" charset="2"/>
              <a:buChar char="§"/>
            </a:pPr>
            <a:r>
              <a:rPr lang="fr-FR" sz="2000" dirty="0" smtClean="0"/>
              <a:t>Système de promotion ne valorisant pas ou peu la performance</a:t>
            </a:r>
          </a:p>
          <a:p>
            <a:pPr lvl="1" indent="-342900">
              <a:buFont typeface="Wingdings" panose="05000000000000000000" pitchFamily="2" charset="2"/>
              <a:buChar char="§"/>
            </a:pPr>
            <a:r>
              <a:rPr lang="fr-FR" sz="2000" dirty="0" smtClean="0"/>
              <a:t>Faible taux de mobilité</a:t>
            </a:r>
          </a:p>
          <a:p>
            <a:pPr lvl="1" indent="-342900">
              <a:buFont typeface="Wingdings" panose="05000000000000000000" pitchFamily="2" charset="2"/>
              <a:buChar char="§"/>
            </a:pPr>
            <a:endParaRPr lang="fr-FR" sz="2000" dirty="0" smtClean="0"/>
          </a:p>
          <a:p>
            <a:pPr lvl="1" indent="-342900">
              <a:buFont typeface="Wingdings" panose="05000000000000000000" pitchFamily="2" charset="2"/>
              <a:buChar char="§"/>
            </a:pPr>
            <a:endParaRPr lang="fr-FR" sz="2000" dirty="0" smtClean="0"/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fr-FR" sz="2400" b="1" dirty="0"/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fr-FR" sz="2400" b="1" dirty="0" smtClean="0"/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fr-FR" sz="2400" b="1" dirty="0"/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fr-FR" sz="2400" b="1" dirty="0" smtClean="0"/>
          </a:p>
        </p:txBody>
      </p:sp>
      <p:sp>
        <p:nvSpPr>
          <p:cNvPr id="4" name="ZoneTexte 3"/>
          <p:cNvSpPr txBox="1"/>
          <p:nvPr/>
        </p:nvSpPr>
        <p:spPr>
          <a:xfrm>
            <a:off x="2987824" y="3284984"/>
            <a:ext cx="6048672" cy="304698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000" i="1" dirty="0" smtClean="0">
                <a:latin typeface="+mn-lt"/>
              </a:rPr>
              <a:t>Évolutions proposées</a:t>
            </a:r>
            <a:r>
              <a:rPr lang="fr-FR" sz="2000" dirty="0" smtClean="0">
                <a:latin typeface="+mn-lt"/>
              </a:rPr>
              <a:t>: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fr-FR" sz="2000" dirty="0" smtClean="0">
                <a:latin typeface="+mn-lt"/>
              </a:rPr>
              <a:t>Revoir le référentiel des compétences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fr-FR" sz="2000" dirty="0" smtClean="0">
                <a:latin typeface="+mn-lt"/>
              </a:rPr>
              <a:t>Accroitre les compétences managériales de l’encadrement (</a:t>
            </a:r>
            <a:r>
              <a:rPr lang="fr-FR" dirty="0"/>
              <a:t>courage, leadership, communication, lucidité, anticipation… </a:t>
            </a:r>
            <a:r>
              <a:rPr lang="fr-FR" dirty="0" smtClean="0"/>
              <a:t>)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fr-FR" sz="2000" dirty="0" smtClean="0">
                <a:latin typeface="+mn-lt"/>
              </a:rPr>
              <a:t>Valoriser les compétences non techniques (g</a:t>
            </a:r>
            <a:r>
              <a:rPr lang="fr-FR" dirty="0" smtClean="0"/>
              <a:t>estion </a:t>
            </a:r>
            <a:r>
              <a:rPr lang="fr-FR" dirty="0"/>
              <a:t>de projet, </a:t>
            </a:r>
            <a:r>
              <a:rPr lang="fr-FR" dirty="0" smtClean="0"/>
              <a:t>conduite du changement )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fr-FR" dirty="0" smtClean="0"/>
              <a:t>Reconnaitre la performance par un système de primes repensé  ?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fr-FR" dirty="0" smtClean="0"/>
              <a:t>Promouvoir la mobilité interne et externe</a:t>
            </a:r>
            <a:endParaRPr lang="fr-FR" sz="2000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75611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Diapositive 4&quot;/&gt;&lt;property id=&quot;20307&quot; value=&quot;257&quot;/&gt;&lt;/object&gt;&lt;object type=&quot;3&quot; unique_id=&quot;10004&quot;&gt;&lt;property id=&quot;20148&quot; value=&quot;5&quot;/&gt;&lt;property id=&quot;20300&quot; value=&quot;Diapositive 3&quot;/&gt;&lt;property id=&quot;20307&quot; value=&quot;258&quot;/&gt;&lt;/object&gt;&lt;object type=&quot;3&quot; unique_id=&quot;10005&quot;&gt;&lt;property id=&quot;20148&quot; value=&quot;5&quot;/&gt;&lt;property id=&quot;20300&quot; value=&quot;Diapositive 5&quot;/&gt;&lt;property id=&quot;20307&quot; value=&quot;259&quot;/&gt;&lt;/object&gt;&lt;object type=&quot;3&quot; unique_id=&quot;10006&quot;&gt;&lt;property id=&quot;20148&quot; value=&quot;5&quot;/&gt;&lt;property id=&quot;20300&quot; value=&quot;Diapositive 6&quot;/&gt;&lt;property id=&quot;20307&quot; value=&quot;256&quot;/&gt;&lt;/object&gt;&lt;object type=&quot;3&quot; unique_id=&quot;10057&quot;&gt;&lt;property id=&quot;20148&quot; value=&quot;5&quot;/&gt;&lt;property id=&quot;20300&quot; value=&quot;Diapositive 1&quot;/&gt;&lt;property id=&quot;20307&quot; value=&quot;261&quot;/&gt;&lt;/object&gt;&lt;object type=&quot;3&quot; unique_id=&quot;10058&quot;&gt;&lt;property id=&quot;20148&quot; value=&quot;5&quot;/&gt;&lt;property id=&quot;20300&quot; value=&quot;Diapositive 7&quot;/&gt;&lt;property id=&quot;20307&quot; value=&quot;260&quot;/&gt;&lt;/object&gt;&lt;object type=&quot;3&quot; unique_id=&quot;10174&quot;&gt;&lt;property id=&quot;20148&quot; value=&quot;5&quot;/&gt;&lt;property id=&quot;20300&quot; value=&quot;Diapositive 9&quot;/&gt;&lt;property id=&quot;20307&quot; value=&quot;262&quot;/&gt;&lt;/object&gt;&lt;object type=&quot;3&quot; unique_id=&quot;10175&quot;&gt;&lt;property id=&quot;20148&quot; value=&quot;5&quot;/&gt;&lt;property id=&quot;20300&quot; value=&quot;Diapositive 10&quot;/&gt;&lt;property id=&quot;20307&quot; value=&quot;263&quot;/&gt;&lt;/object&gt;&lt;object type=&quot;3&quot; unique_id=&quot;10176&quot;&gt;&lt;property id=&quot;20148&quot; value=&quot;5&quot;/&gt;&lt;property id=&quot;20300&quot; value=&quot;Diapositive 12&quot;/&gt;&lt;property id=&quot;20307&quot; value=&quot;264&quot;/&gt;&lt;/object&gt;&lt;object type=&quot;3&quot; unique_id=&quot;10221&quot;&gt;&lt;property id=&quot;20148&quot; value=&quot;5&quot;/&gt;&lt;property id=&quot;20300&quot; value=&quot;Diapositive 8&quot;/&gt;&lt;property id=&quot;20307&quot; value=&quot;266&quot;/&gt;&lt;/object&gt;&lt;object type=&quot;3&quot; unique_id=&quot;10222&quot;&gt;&lt;property id=&quot;20148&quot; value=&quot;5&quot;/&gt;&lt;property id=&quot;20300&quot; value=&quot;Diapositive 11&quot;/&gt;&lt;property id=&quot;20307&quot; value=&quot;265&quot;/&gt;&lt;/object&gt;&lt;object type=&quot;3&quot; unique_id=&quot;10340&quot;&gt;&lt;property id=&quot;20148&quot; value=&quot;5&quot;/&gt;&lt;property id=&quot;20300&quot; value=&quot;Diapositive 2&quot;/&gt;&lt;property id=&quot;20307&quot; value=&quot;267&quot;/&gt;&lt;/object&gt;&lt;/object&gt;&lt;object type=&quot;8&quot; unique_id=&quot;10012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THEME_ESENES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dèle ppt fonds multiples 2015 [Mode de compatibilité]" id="{3988C3B4-B28E-49EF-8D44-67A2E9E47902}" vid="{35929817-20B2-4FA9-A06F-C9799B346840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THEME_ESENESR_MEN-MESRI_2017</Template>
  <TotalTime>6500</TotalTime>
  <Words>565</Words>
  <Application>Microsoft Office PowerPoint</Application>
  <PresentationFormat>Affichage à l'écran (4:3)</PresentationFormat>
  <Paragraphs>96</Paragraphs>
  <Slides>11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7" baseType="lpstr">
      <vt:lpstr>Arial</vt:lpstr>
      <vt:lpstr>Arial Narrow</vt:lpstr>
      <vt:lpstr>Brill</vt:lpstr>
      <vt:lpstr>Calibri</vt:lpstr>
      <vt:lpstr>Wingdings</vt:lpstr>
      <vt:lpstr>THEME_ESENESR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Corinne Morcamp</dc:creator>
  <cp:lastModifiedBy>HAUTIN Emmanuelle</cp:lastModifiedBy>
  <cp:revision>98</cp:revision>
  <cp:lastPrinted>2018-06-22T08:59:22Z</cp:lastPrinted>
  <dcterms:created xsi:type="dcterms:W3CDTF">2018-06-07T09:04:38Z</dcterms:created>
  <dcterms:modified xsi:type="dcterms:W3CDTF">2019-04-01T06:41:57Z</dcterms:modified>
</cp:coreProperties>
</file>