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20"/>
  </p:notesMasterIdLst>
  <p:sldIdLst>
    <p:sldId id="256" r:id="rId5"/>
    <p:sldId id="257" r:id="rId6"/>
    <p:sldId id="258" r:id="rId7"/>
    <p:sldId id="261" r:id="rId8"/>
    <p:sldId id="260" r:id="rId9"/>
    <p:sldId id="259"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6A0ABC-3187-8542-8F41-7894A3347AE2}" v="70" dt="2019-04-01T09:25:42.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82654"/>
  </p:normalViewPr>
  <p:slideViewPr>
    <p:cSldViewPr snapToGrid="0" snapToObjects="1">
      <p:cViewPr varScale="1">
        <p:scale>
          <a:sx n="101" d="100"/>
          <a:sy n="101" d="100"/>
        </p:scale>
        <p:origin x="215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MUALD ARNOLD" userId="7bad5f37-1e5c-4ad4-a726-f1bf5b43dbbf" providerId="ADAL" clId="{3F6A0ABC-3187-8542-8F41-7894A3347AE2}"/>
    <pc:docChg chg="modSld">
      <pc:chgData name="ROMUALD ARNOLD" userId="7bad5f37-1e5c-4ad4-a726-f1bf5b43dbbf" providerId="ADAL" clId="{3F6A0ABC-3187-8542-8F41-7894A3347AE2}" dt="2019-04-01T09:33:28.446" v="112" actId="20577"/>
      <pc:docMkLst>
        <pc:docMk/>
      </pc:docMkLst>
      <pc:sldChg chg="modSp">
        <pc:chgData name="ROMUALD ARNOLD" userId="7bad5f37-1e5c-4ad4-a726-f1bf5b43dbbf" providerId="ADAL" clId="{3F6A0ABC-3187-8542-8F41-7894A3347AE2}" dt="2019-04-01T09:28:26.346" v="78" actId="20577"/>
        <pc:sldMkLst>
          <pc:docMk/>
          <pc:sldMk cId="977186018" sldId="262"/>
        </pc:sldMkLst>
        <pc:spChg chg="mod">
          <ac:chgData name="ROMUALD ARNOLD" userId="7bad5f37-1e5c-4ad4-a726-f1bf5b43dbbf" providerId="ADAL" clId="{3F6A0ABC-3187-8542-8F41-7894A3347AE2}" dt="2019-04-01T09:28:26.346" v="78" actId="20577"/>
          <ac:spMkLst>
            <pc:docMk/>
            <pc:sldMk cId="977186018" sldId="262"/>
            <ac:spMk id="3" creationId="{0FD8056D-5D3E-954B-9061-32DC6DE515F1}"/>
          </ac:spMkLst>
        </pc:spChg>
      </pc:sldChg>
      <pc:sldChg chg="modSp">
        <pc:chgData name="ROMUALD ARNOLD" userId="7bad5f37-1e5c-4ad4-a726-f1bf5b43dbbf" providerId="ADAL" clId="{3F6A0ABC-3187-8542-8F41-7894A3347AE2}" dt="2019-04-01T09:32:11.563" v="109" actId="20577"/>
        <pc:sldMkLst>
          <pc:docMk/>
          <pc:sldMk cId="1743149686" sldId="268"/>
        </pc:sldMkLst>
        <pc:spChg chg="mod">
          <ac:chgData name="ROMUALD ARNOLD" userId="7bad5f37-1e5c-4ad4-a726-f1bf5b43dbbf" providerId="ADAL" clId="{3F6A0ABC-3187-8542-8F41-7894A3347AE2}" dt="2019-04-01T09:32:11.563" v="109" actId="20577"/>
          <ac:spMkLst>
            <pc:docMk/>
            <pc:sldMk cId="1743149686" sldId="268"/>
            <ac:spMk id="3" creationId="{93F9F704-2223-2C44-A6BB-9CFDD8100BEF}"/>
          </ac:spMkLst>
        </pc:spChg>
      </pc:sldChg>
      <pc:sldChg chg="modSp">
        <pc:chgData name="ROMUALD ARNOLD" userId="7bad5f37-1e5c-4ad4-a726-f1bf5b43dbbf" providerId="ADAL" clId="{3F6A0ABC-3187-8542-8F41-7894A3347AE2}" dt="2019-04-01T09:33:28.446" v="112" actId="20577"/>
        <pc:sldMkLst>
          <pc:docMk/>
          <pc:sldMk cId="3482031387" sldId="270"/>
        </pc:sldMkLst>
        <pc:spChg chg="mod">
          <ac:chgData name="ROMUALD ARNOLD" userId="7bad5f37-1e5c-4ad4-a726-f1bf5b43dbbf" providerId="ADAL" clId="{3F6A0ABC-3187-8542-8F41-7894A3347AE2}" dt="2019-04-01T09:33:28.446" v="112" actId="20577"/>
          <ac:spMkLst>
            <pc:docMk/>
            <pc:sldMk cId="3482031387" sldId="270"/>
            <ac:spMk id="3" creationId="{A21A5831-0B98-1444-9770-56B0BC219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C:\Users\roxin01\Desktop\Cartographie\Equipe%20xyz.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1" i="0" u="none" strike="noStrike" baseline="0">
                <a:solidFill>
                  <a:srgbClr val="000000"/>
                </a:solidFill>
                <a:latin typeface="Calibri"/>
                <a:ea typeface="Calibri"/>
                <a:cs typeface="Calibri"/>
              </a:defRPr>
            </a:pPr>
            <a:r>
              <a:rPr lang="fr-FR" sz="1050" dirty="0"/>
              <a:t>Cartographie des compétences AB</a:t>
            </a:r>
          </a:p>
        </c:rich>
      </c:tx>
      <c:layout>
        <c:manualLayout>
          <c:xMode val="edge"/>
          <c:yMode val="edge"/>
          <c:x val="0.14808940697359449"/>
          <c:y val="3.7433155080213901E-2"/>
        </c:manualLayout>
      </c:layout>
      <c:overlay val="0"/>
      <c:spPr>
        <a:noFill/>
        <a:ln w="25400">
          <a:noFill/>
        </a:ln>
      </c:spPr>
    </c:title>
    <c:autoTitleDeleted val="0"/>
    <c:plotArea>
      <c:layout>
        <c:manualLayout>
          <c:layoutTarget val="inner"/>
          <c:xMode val="edge"/>
          <c:yMode val="edge"/>
          <c:x val="0.31050979556705594"/>
          <c:y val="0.19786096256684493"/>
          <c:w val="0.40286655527418025"/>
          <c:h val="0.67647058823529416"/>
        </c:manualLayout>
      </c:layout>
      <c:radarChart>
        <c:radarStyle val="filled"/>
        <c:varyColors val="0"/>
        <c:ser>
          <c:idx val="0"/>
          <c:order val="0"/>
          <c:spPr>
            <a:solidFill>
              <a:srgbClr val="FF6600"/>
            </a:solidFill>
            <a:ln w="12700">
              <a:solidFill>
                <a:srgbClr val="000000"/>
              </a:solidFill>
              <a:prstDash val="solid"/>
            </a:ln>
          </c:spPr>
          <c:cat>
            <c:strRef>
              <c:f>TIC!$D$6:$O$6</c:f>
              <c:strCache>
                <c:ptCount val="12"/>
                <c:pt idx="0">
                  <c:v>Compétences a</c:v>
                </c:pt>
                <c:pt idx="1">
                  <c:v>Compétences b</c:v>
                </c:pt>
                <c:pt idx="2">
                  <c:v>Compétences c</c:v>
                </c:pt>
                <c:pt idx="3">
                  <c:v>Compétences d</c:v>
                </c:pt>
                <c:pt idx="4">
                  <c:v>Compétences e</c:v>
                </c:pt>
                <c:pt idx="5">
                  <c:v>Compétences f</c:v>
                </c:pt>
                <c:pt idx="6">
                  <c:v>Compétences g</c:v>
                </c:pt>
                <c:pt idx="7">
                  <c:v>Compétences h</c:v>
                </c:pt>
                <c:pt idx="8">
                  <c:v>Compétences i</c:v>
                </c:pt>
                <c:pt idx="9">
                  <c:v>Compétences j</c:v>
                </c:pt>
                <c:pt idx="10">
                  <c:v>Compétences k</c:v>
                </c:pt>
                <c:pt idx="11">
                  <c:v>Compétences l</c:v>
                </c:pt>
              </c:strCache>
            </c:strRef>
          </c:cat>
          <c:val>
            <c:numRef>
              <c:f>TIC!$D$7:$O$7</c:f>
              <c:numCache>
                <c:formatCode>General</c:formatCode>
                <c:ptCount val="12"/>
                <c:pt idx="0" formatCode="0.00">
                  <c:v>16.666666666666664</c:v>
                </c:pt>
                <c:pt idx="1">
                  <c:v>50</c:v>
                </c:pt>
                <c:pt idx="2">
                  <c:v>56.25</c:v>
                </c:pt>
                <c:pt idx="3">
                  <c:v>70</c:v>
                </c:pt>
                <c:pt idx="4">
                  <c:v>68.75</c:v>
                </c:pt>
                <c:pt idx="5">
                  <c:v>0</c:v>
                </c:pt>
                <c:pt idx="6" formatCode="0.00">
                  <c:v>66.666666666666657</c:v>
                </c:pt>
                <c:pt idx="7" formatCode="0.00">
                  <c:v>58.333333333333336</c:v>
                </c:pt>
                <c:pt idx="8">
                  <c:v>56.25</c:v>
                </c:pt>
                <c:pt idx="9">
                  <c:v>75</c:v>
                </c:pt>
                <c:pt idx="10" formatCode="0.00">
                  <c:v>41.666666666666671</c:v>
                </c:pt>
                <c:pt idx="11">
                  <c:v>37.5</c:v>
                </c:pt>
              </c:numCache>
            </c:numRef>
          </c:val>
          <c:extLst>
            <c:ext xmlns:c16="http://schemas.microsoft.com/office/drawing/2014/chart" uri="{C3380CC4-5D6E-409C-BE32-E72D297353CC}">
              <c16:uniqueId val="{00000000-E018-BB4D-9994-03FDA3C0D250}"/>
            </c:ext>
          </c:extLst>
        </c:ser>
        <c:dLbls>
          <c:showLegendKey val="0"/>
          <c:showVal val="0"/>
          <c:showCatName val="0"/>
          <c:showSerName val="0"/>
          <c:showPercent val="0"/>
          <c:showBubbleSize val="0"/>
        </c:dLbls>
        <c:axId val="312962640"/>
        <c:axId val="312840184"/>
      </c:radarChart>
      <c:catAx>
        <c:axId val="312962640"/>
        <c:scaling>
          <c:orientation val="minMax"/>
        </c:scaling>
        <c:delete val="0"/>
        <c:axPos val="b"/>
        <c:majorGridlines>
          <c:spPr>
            <a:ln w="3175">
              <a:solidFill>
                <a:srgbClr val="000000"/>
              </a:solidFill>
              <a:prstDash val="solid"/>
            </a:ln>
          </c:spPr>
        </c:majorGridlines>
        <c:numFmt formatCode="General" sourceLinked="1"/>
        <c:majorTickMark val="out"/>
        <c:minorTickMark val="none"/>
        <c:tickLblPos val="nextTo"/>
        <c:txPr>
          <a:bodyPr rot="0" vert="horz"/>
          <a:lstStyle/>
          <a:p>
            <a:pPr>
              <a:defRPr sz="925" b="0" i="0" u="none" strike="noStrike" baseline="0">
                <a:solidFill>
                  <a:srgbClr val="000000"/>
                </a:solidFill>
                <a:latin typeface="Arial"/>
                <a:ea typeface="Arial"/>
                <a:cs typeface="Arial"/>
              </a:defRPr>
            </a:pPr>
            <a:endParaRPr lang="fr-FR"/>
          </a:p>
        </c:txPr>
        <c:crossAx val="312840184"/>
        <c:crosses val="autoZero"/>
        <c:auto val="0"/>
        <c:lblAlgn val="ctr"/>
        <c:lblOffset val="100"/>
        <c:noMultiLvlLbl val="0"/>
      </c:catAx>
      <c:valAx>
        <c:axId val="312840184"/>
        <c:scaling>
          <c:orientation val="minMax"/>
          <c:max val="100"/>
        </c:scaling>
        <c:delete val="0"/>
        <c:axPos val="l"/>
        <c:majorGridlines>
          <c:spPr>
            <a:ln w="3175">
              <a:solidFill>
                <a:srgbClr val="000000"/>
              </a:solidFill>
              <a:prstDash val="solid"/>
            </a:ln>
          </c:spPr>
        </c:majorGridlines>
        <c:numFmt formatCode="0" sourceLinked="0"/>
        <c:majorTickMark val="cross"/>
        <c:minorTickMark val="none"/>
        <c:tickLblPos val="nextTo"/>
        <c:spPr>
          <a:ln w="3175">
            <a:solidFill>
              <a:srgbClr val="000000"/>
            </a:solidFill>
            <a:prstDash val="solid"/>
          </a:ln>
        </c:spPr>
        <c:txPr>
          <a:bodyPr rot="0" vert="horz"/>
          <a:lstStyle/>
          <a:p>
            <a:pPr>
              <a:defRPr sz="925" b="0" i="0" u="none" strike="noStrike" baseline="0">
                <a:solidFill>
                  <a:srgbClr val="000000"/>
                </a:solidFill>
                <a:latin typeface="Arial"/>
                <a:ea typeface="Arial"/>
                <a:cs typeface="Arial"/>
              </a:defRPr>
            </a:pPr>
            <a:endParaRPr lang="fr-FR"/>
          </a:p>
        </c:txPr>
        <c:crossAx val="312962640"/>
        <c:crosses val="autoZero"/>
        <c:crossBetween val="between"/>
        <c:majorUnit val="10"/>
      </c:valAx>
      <c:spPr>
        <a:noFill/>
        <a:ln w="25400">
          <a:noFill/>
        </a:ln>
      </c:spPr>
    </c:plotArea>
    <c:plotVisOnly val="1"/>
    <c:dispBlanksAs val="gap"/>
    <c:showDLblsOverMax val="0"/>
  </c:chart>
  <c:spPr>
    <a:gradFill>
      <a:gsLst>
        <a:gs pos="0">
          <a:srgbClr val="FFEFD1"/>
        </a:gs>
        <a:gs pos="64999">
          <a:srgbClr val="F0EBD5"/>
        </a:gs>
        <a:gs pos="100000">
          <a:srgbClr val="D1C39F"/>
        </a:gs>
      </a:gsLst>
      <a:lin ang="5400000" scaled="0"/>
    </a:gradFill>
    <a:ln w="3175">
      <a:solidFill>
        <a:srgbClr val="000000"/>
      </a:solidFill>
      <a:prstDash val="solid"/>
    </a:ln>
    <a:effectLst>
      <a:innerShdw blurRad="114300">
        <a:prstClr val="black"/>
      </a:innerShdw>
    </a:effectLst>
  </c:spPr>
  <c:txPr>
    <a:bodyPr/>
    <a:lstStyle/>
    <a:p>
      <a:pPr>
        <a:defRPr sz="1200" b="0" i="0" u="none" strike="noStrike" baseline="0">
          <a:solidFill>
            <a:srgbClr val="000000"/>
          </a:solidFill>
          <a:latin typeface="Arial"/>
          <a:ea typeface="Arial"/>
          <a:cs typeface="Arial"/>
        </a:defRPr>
      </a:pPr>
      <a:endParaRPr lang="fr-F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ABA577-C401-442B-BAD9-003ACABCBCF0}" type="doc">
      <dgm:prSet loTypeId="urn:microsoft.com/office/officeart/2005/8/layout/hList6" loCatId="list" qsTypeId="urn:microsoft.com/office/officeart/2005/8/quickstyle/simple4" qsCatId="simple" csTypeId="urn:microsoft.com/office/officeart/2005/8/colors/accent0_2" csCatId="mainScheme" phldr="1"/>
      <dgm:spPr/>
    </dgm:pt>
    <dgm:pt modelId="{407B0730-AD18-494C-862E-7AB3AA3E4E8B}">
      <dgm:prSet phldrT="[Texte]" custT="1"/>
      <dgm:spPr/>
      <dgm:t>
        <a:bodyPr/>
        <a:lstStyle/>
        <a:p>
          <a:pPr algn="ctr"/>
          <a:r>
            <a:rPr lang="fr-FR" sz="1800" b="1" dirty="0">
              <a:solidFill>
                <a:srgbClr val="0070C0"/>
              </a:solidFill>
            </a:rPr>
            <a:t>Organisation</a:t>
          </a:r>
        </a:p>
        <a:p>
          <a:pPr algn="ctr"/>
          <a:endParaRPr lang="fr-FR" sz="1300" dirty="0"/>
        </a:p>
        <a:p>
          <a:pPr algn="l"/>
          <a:r>
            <a:rPr lang="fr-FR" sz="1300" dirty="0"/>
            <a:t>Université compétitive face à la concurrence</a:t>
          </a:r>
        </a:p>
        <a:p>
          <a:pPr algn="l"/>
          <a:r>
            <a:rPr lang="fr-FR" sz="1300" dirty="0"/>
            <a:t>Entrer dans une démarche de changement</a:t>
          </a:r>
        </a:p>
        <a:p>
          <a:pPr algn="l"/>
          <a:r>
            <a:rPr lang="fr-FR" sz="1300" dirty="0"/>
            <a:t>Lien Stratégie et politique</a:t>
          </a:r>
        </a:p>
        <a:p>
          <a:pPr algn="l"/>
          <a:r>
            <a:rPr lang="fr-FR" sz="1300" dirty="0"/>
            <a:t>Projet organisationnel et communautaire</a:t>
          </a:r>
          <a:endParaRPr lang="fr-FR" sz="1800" dirty="0"/>
        </a:p>
      </dgm:t>
    </dgm:pt>
    <dgm:pt modelId="{192443BD-83A6-4F91-9D71-591F4F8D8CAF}" type="parTrans" cxnId="{D735E96A-2248-4FB9-8409-59B5590FF836}">
      <dgm:prSet/>
      <dgm:spPr/>
      <dgm:t>
        <a:bodyPr/>
        <a:lstStyle/>
        <a:p>
          <a:endParaRPr lang="fr-FR"/>
        </a:p>
      </dgm:t>
    </dgm:pt>
    <dgm:pt modelId="{092996BD-7C70-498F-BFC4-1E750673ECB5}" type="sibTrans" cxnId="{D735E96A-2248-4FB9-8409-59B5590FF836}">
      <dgm:prSet/>
      <dgm:spPr/>
      <dgm:t>
        <a:bodyPr/>
        <a:lstStyle/>
        <a:p>
          <a:endParaRPr lang="fr-FR"/>
        </a:p>
      </dgm:t>
    </dgm:pt>
    <dgm:pt modelId="{53A5ADB0-9E4C-4088-A5E0-2C5A14CE3680}">
      <dgm:prSet phldrT="[Texte]" custT="1"/>
      <dgm:spPr/>
      <dgm:t>
        <a:bodyPr/>
        <a:lstStyle/>
        <a:p>
          <a:pPr algn="ctr"/>
          <a:r>
            <a:rPr lang="fr-FR" sz="1800" b="1" dirty="0">
              <a:solidFill>
                <a:srgbClr val="0070C0"/>
              </a:solidFill>
            </a:rPr>
            <a:t>Managers</a:t>
          </a:r>
        </a:p>
        <a:p>
          <a:pPr algn="ctr"/>
          <a:endParaRPr lang="fr-FR" sz="1300" dirty="0"/>
        </a:p>
        <a:p>
          <a:pPr algn="l"/>
          <a:r>
            <a:rPr lang="fr-FR" sz="1300" dirty="0"/>
            <a:t>Mobiliser et développer le potentiel et les ressources des équipes</a:t>
          </a:r>
        </a:p>
        <a:p>
          <a:pPr algn="l"/>
          <a:endParaRPr lang="fr-FR" sz="1300" dirty="0"/>
        </a:p>
        <a:p>
          <a:pPr algn="l"/>
          <a:r>
            <a:rPr lang="fr-FR" sz="1300" dirty="0"/>
            <a:t>Besoin des bonnes compétences au bon moment au bon endroit en adéquation avec les besoins de l’URCA</a:t>
          </a:r>
        </a:p>
      </dgm:t>
    </dgm:pt>
    <dgm:pt modelId="{4D0B55B3-20DF-4205-9C6F-AA6D8A5A116B}" type="parTrans" cxnId="{EADA0AF9-2C5A-4AE5-A28C-23EF2E15B330}">
      <dgm:prSet/>
      <dgm:spPr/>
      <dgm:t>
        <a:bodyPr/>
        <a:lstStyle/>
        <a:p>
          <a:endParaRPr lang="fr-FR"/>
        </a:p>
      </dgm:t>
    </dgm:pt>
    <dgm:pt modelId="{C8260B82-9288-4E44-B21D-8A3C42974EDE}" type="sibTrans" cxnId="{EADA0AF9-2C5A-4AE5-A28C-23EF2E15B330}">
      <dgm:prSet/>
      <dgm:spPr/>
      <dgm:t>
        <a:bodyPr/>
        <a:lstStyle/>
        <a:p>
          <a:endParaRPr lang="fr-FR"/>
        </a:p>
      </dgm:t>
    </dgm:pt>
    <dgm:pt modelId="{6855BAFE-85A0-4290-B52E-F5C15B01903A}">
      <dgm:prSet phldrT="[Texte]" custT="1"/>
      <dgm:spPr/>
      <dgm:t>
        <a:bodyPr/>
        <a:lstStyle/>
        <a:p>
          <a:r>
            <a:rPr lang="fr-FR" sz="1800" b="1" dirty="0">
              <a:solidFill>
                <a:srgbClr val="0070C0"/>
              </a:solidFill>
            </a:rPr>
            <a:t>Représentants du personnel</a:t>
          </a:r>
        </a:p>
        <a:p>
          <a:endParaRPr lang="fr-FR" sz="1400" dirty="0"/>
        </a:p>
        <a:p>
          <a:r>
            <a:rPr lang="fr-FR" sz="1300" dirty="0"/>
            <a:t>Dialogue social</a:t>
          </a:r>
        </a:p>
        <a:p>
          <a:endParaRPr lang="fr-FR" sz="1300" dirty="0"/>
        </a:p>
        <a:p>
          <a:r>
            <a:rPr lang="fr-FR" sz="1300" dirty="0"/>
            <a:t>Prise en compte de l’intérêt des agents et de leurs souhaits professionnels</a:t>
          </a:r>
        </a:p>
        <a:p>
          <a:endParaRPr lang="fr-FR" sz="1300" dirty="0"/>
        </a:p>
      </dgm:t>
    </dgm:pt>
    <dgm:pt modelId="{273AD99A-4E9F-4FEF-B188-1F05BB8D6611}" type="parTrans" cxnId="{053B3884-5709-40FE-92D6-D6E5A2B8C31F}">
      <dgm:prSet/>
      <dgm:spPr/>
      <dgm:t>
        <a:bodyPr/>
        <a:lstStyle/>
        <a:p>
          <a:endParaRPr lang="fr-FR"/>
        </a:p>
      </dgm:t>
    </dgm:pt>
    <dgm:pt modelId="{C93AFFE4-F75E-481B-BD6F-721D1F7A0A68}" type="sibTrans" cxnId="{053B3884-5709-40FE-92D6-D6E5A2B8C31F}">
      <dgm:prSet/>
      <dgm:spPr/>
      <dgm:t>
        <a:bodyPr/>
        <a:lstStyle/>
        <a:p>
          <a:endParaRPr lang="fr-FR"/>
        </a:p>
      </dgm:t>
    </dgm:pt>
    <dgm:pt modelId="{FD15FEFC-D533-4341-A9B5-734D89746CE5}">
      <dgm:prSet phldrT="[Texte]" custT="1"/>
      <dgm:spPr/>
      <dgm:t>
        <a:bodyPr/>
        <a:lstStyle/>
        <a:p>
          <a:r>
            <a:rPr lang="fr-FR" sz="1800" b="1" dirty="0">
              <a:solidFill>
                <a:srgbClr val="0070C0"/>
              </a:solidFill>
            </a:rPr>
            <a:t>Agents</a:t>
          </a:r>
        </a:p>
        <a:p>
          <a:endParaRPr lang="fr-FR" sz="1300" dirty="0"/>
        </a:p>
        <a:p>
          <a:r>
            <a:rPr lang="fr-FR" sz="1300" dirty="0"/>
            <a:t>Employabilité et adaptation au métier</a:t>
          </a:r>
        </a:p>
        <a:p>
          <a:endParaRPr lang="fr-FR" sz="1300" dirty="0"/>
        </a:p>
        <a:p>
          <a:r>
            <a:rPr lang="fr-FR" sz="1300" dirty="0"/>
            <a:t>Souhait d’évolutions</a:t>
          </a:r>
        </a:p>
        <a:p>
          <a:endParaRPr lang="fr-FR" sz="1300" dirty="0"/>
        </a:p>
        <a:p>
          <a:r>
            <a:rPr lang="fr-FR" sz="1300" dirty="0"/>
            <a:t>Besoin de conseils et d’enrichissement</a:t>
          </a:r>
        </a:p>
        <a:p>
          <a:endParaRPr lang="fr-FR" sz="1300" dirty="0"/>
        </a:p>
      </dgm:t>
    </dgm:pt>
    <dgm:pt modelId="{C57C497D-A05B-4D88-AEF8-229A0D375C12}" type="parTrans" cxnId="{6B59F032-B7D1-4706-ACD2-794A4B9FEF7B}">
      <dgm:prSet/>
      <dgm:spPr/>
      <dgm:t>
        <a:bodyPr/>
        <a:lstStyle/>
        <a:p>
          <a:endParaRPr lang="fr-FR"/>
        </a:p>
      </dgm:t>
    </dgm:pt>
    <dgm:pt modelId="{5FF96971-C4CE-41F5-9E9D-1C4F820DF6CB}" type="sibTrans" cxnId="{6B59F032-B7D1-4706-ACD2-794A4B9FEF7B}">
      <dgm:prSet/>
      <dgm:spPr/>
      <dgm:t>
        <a:bodyPr/>
        <a:lstStyle/>
        <a:p>
          <a:endParaRPr lang="fr-FR"/>
        </a:p>
      </dgm:t>
    </dgm:pt>
    <dgm:pt modelId="{71813782-096D-4CA3-9553-69ECD802C1AD}" type="pres">
      <dgm:prSet presAssocID="{97ABA577-C401-442B-BAD9-003ACABCBCF0}" presName="Name0" presStyleCnt="0">
        <dgm:presLayoutVars>
          <dgm:dir/>
          <dgm:resizeHandles val="exact"/>
        </dgm:presLayoutVars>
      </dgm:prSet>
      <dgm:spPr/>
    </dgm:pt>
    <dgm:pt modelId="{E633D949-E52A-4B2A-A8D3-AD5C36390B72}" type="pres">
      <dgm:prSet presAssocID="{407B0730-AD18-494C-862E-7AB3AA3E4E8B}" presName="node" presStyleLbl="node1" presStyleIdx="0" presStyleCnt="4">
        <dgm:presLayoutVars>
          <dgm:bulletEnabled val="1"/>
        </dgm:presLayoutVars>
      </dgm:prSet>
      <dgm:spPr/>
    </dgm:pt>
    <dgm:pt modelId="{BBC38B2A-F718-4AF9-97ED-7EE06F53BEC4}" type="pres">
      <dgm:prSet presAssocID="{092996BD-7C70-498F-BFC4-1E750673ECB5}" presName="sibTrans" presStyleCnt="0"/>
      <dgm:spPr/>
    </dgm:pt>
    <dgm:pt modelId="{B1EA9B32-B73E-45C3-8C6C-8680DEFF2F86}" type="pres">
      <dgm:prSet presAssocID="{53A5ADB0-9E4C-4088-A5E0-2C5A14CE3680}" presName="node" presStyleLbl="node1" presStyleIdx="1" presStyleCnt="4">
        <dgm:presLayoutVars>
          <dgm:bulletEnabled val="1"/>
        </dgm:presLayoutVars>
      </dgm:prSet>
      <dgm:spPr/>
    </dgm:pt>
    <dgm:pt modelId="{3E08E13B-5659-41CE-A11B-3391FD2B8FF2}" type="pres">
      <dgm:prSet presAssocID="{C8260B82-9288-4E44-B21D-8A3C42974EDE}" presName="sibTrans" presStyleCnt="0"/>
      <dgm:spPr/>
    </dgm:pt>
    <dgm:pt modelId="{6C6F2087-5CB6-4E6C-9704-794CF712C71C}" type="pres">
      <dgm:prSet presAssocID="{FD15FEFC-D533-4341-A9B5-734D89746CE5}" presName="node" presStyleLbl="node1" presStyleIdx="2" presStyleCnt="4">
        <dgm:presLayoutVars>
          <dgm:bulletEnabled val="1"/>
        </dgm:presLayoutVars>
      </dgm:prSet>
      <dgm:spPr/>
    </dgm:pt>
    <dgm:pt modelId="{9EECC409-D323-4C2A-82D4-77DC115556D5}" type="pres">
      <dgm:prSet presAssocID="{5FF96971-C4CE-41F5-9E9D-1C4F820DF6CB}" presName="sibTrans" presStyleCnt="0"/>
      <dgm:spPr/>
    </dgm:pt>
    <dgm:pt modelId="{A643836E-40E0-4B4D-916E-762FA1085211}" type="pres">
      <dgm:prSet presAssocID="{6855BAFE-85A0-4290-B52E-F5C15B01903A}" presName="node" presStyleLbl="node1" presStyleIdx="3" presStyleCnt="4">
        <dgm:presLayoutVars>
          <dgm:bulletEnabled val="1"/>
        </dgm:presLayoutVars>
      </dgm:prSet>
      <dgm:spPr/>
    </dgm:pt>
  </dgm:ptLst>
  <dgm:cxnLst>
    <dgm:cxn modelId="{6B59F032-B7D1-4706-ACD2-794A4B9FEF7B}" srcId="{97ABA577-C401-442B-BAD9-003ACABCBCF0}" destId="{FD15FEFC-D533-4341-A9B5-734D89746CE5}" srcOrd="2" destOrd="0" parTransId="{C57C497D-A05B-4D88-AEF8-229A0D375C12}" sibTransId="{5FF96971-C4CE-41F5-9E9D-1C4F820DF6CB}"/>
    <dgm:cxn modelId="{D735E96A-2248-4FB9-8409-59B5590FF836}" srcId="{97ABA577-C401-442B-BAD9-003ACABCBCF0}" destId="{407B0730-AD18-494C-862E-7AB3AA3E4E8B}" srcOrd="0" destOrd="0" parTransId="{192443BD-83A6-4F91-9D71-591F4F8D8CAF}" sibTransId="{092996BD-7C70-498F-BFC4-1E750673ECB5}"/>
    <dgm:cxn modelId="{053B3884-5709-40FE-92D6-D6E5A2B8C31F}" srcId="{97ABA577-C401-442B-BAD9-003ACABCBCF0}" destId="{6855BAFE-85A0-4290-B52E-F5C15B01903A}" srcOrd="3" destOrd="0" parTransId="{273AD99A-4E9F-4FEF-B188-1F05BB8D6611}" sibTransId="{C93AFFE4-F75E-481B-BD6F-721D1F7A0A68}"/>
    <dgm:cxn modelId="{F41308A5-DEE0-41CA-B33E-7B977FF77EED}" type="presOf" srcId="{407B0730-AD18-494C-862E-7AB3AA3E4E8B}" destId="{E633D949-E52A-4B2A-A8D3-AD5C36390B72}" srcOrd="0" destOrd="0" presId="urn:microsoft.com/office/officeart/2005/8/layout/hList6"/>
    <dgm:cxn modelId="{6AA7FBB5-D4C2-47D6-BC00-549D763A3391}" type="presOf" srcId="{FD15FEFC-D533-4341-A9B5-734D89746CE5}" destId="{6C6F2087-5CB6-4E6C-9704-794CF712C71C}" srcOrd="0" destOrd="0" presId="urn:microsoft.com/office/officeart/2005/8/layout/hList6"/>
    <dgm:cxn modelId="{010D14BE-DE21-488F-A7C0-5A13B17E85E0}" type="presOf" srcId="{6855BAFE-85A0-4290-B52E-F5C15B01903A}" destId="{A643836E-40E0-4B4D-916E-762FA1085211}" srcOrd="0" destOrd="0" presId="urn:microsoft.com/office/officeart/2005/8/layout/hList6"/>
    <dgm:cxn modelId="{3BA198E6-8066-4EF0-8FB7-ED0972B46B34}" type="presOf" srcId="{53A5ADB0-9E4C-4088-A5E0-2C5A14CE3680}" destId="{B1EA9B32-B73E-45C3-8C6C-8680DEFF2F86}" srcOrd="0" destOrd="0" presId="urn:microsoft.com/office/officeart/2005/8/layout/hList6"/>
    <dgm:cxn modelId="{F96669EC-86F5-4B0D-8A36-A5A95CF00FC0}" type="presOf" srcId="{97ABA577-C401-442B-BAD9-003ACABCBCF0}" destId="{71813782-096D-4CA3-9553-69ECD802C1AD}" srcOrd="0" destOrd="0" presId="urn:microsoft.com/office/officeart/2005/8/layout/hList6"/>
    <dgm:cxn modelId="{EADA0AF9-2C5A-4AE5-A28C-23EF2E15B330}" srcId="{97ABA577-C401-442B-BAD9-003ACABCBCF0}" destId="{53A5ADB0-9E4C-4088-A5E0-2C5A14CE3680}" srcOrd="1" destOrd="0" parTransId="{4D0B55B3-20DF-4205-9C6F-AA6D8A5A116B}" sibTransId="{C8260B82-9288-4E44-B21D-8A3C42974EDE}"/>
    <dgm:cxn modelId="{D72129E5-10ED-4D08-AB0C-2D766B5E2104}" type="presParOf" srcId="{71813782-096D-4CA3-9553-69ECD802C1AD}" destId="{E633D949-E52A-4B2A-A8D3-AD5C36390B72}" srcOrd="0" destOrd="0" presId="urn:microsoft.com/office/officeart/2005/8/layout/hList6"/>
    <dgm:cxn modelId="{9D96066E-2F26-47AA-A8B5-027BDFFA660F}" type="presParOf" srcId="{71813782-096D-4CA3-9553-69ECD802C1AD}" destId="{BBC38B2A-F718-4AF9-97ED-7EE06F53BEC4}" srcOrd="1" destOrd="0" presId="urn:microsoft.com/office/officeart/2005/8/layout/hList6"/>
    <dgm:cxn modelId="{29A78B1B-1F7F-44A7-A33B-09E3D6D9C8DD}" type="presParOf" srcId="{71813782-096D-4CA3-9553-69ECD802C1AD}" destId="{B1EA9B32-B73E-45C3-8C6C-8680DEFF2F86}" srcOrd="2" destOrd="0" presId="urn:microsoft.com/office/officeart/2005/8/layout/hList6"/>
    <dgm:cxn modelId="{7ED40733-FEC1-4F50-823F-B3B16232A1C4}" type="presParOf" srcId="{71813782-096D-4CA3-9553-69ECD802C1AD}" destId="{3E08E13B-5659-41CE-A11B-3391FD2B8FF2}" srcOrd="3" destOrd="0" presId="urn:microsoft.com/office/officeart/2005/8/layout/hList6"/>
    <dgm:cxn modelId="{5CB25409-03CD-4F80-BCB7-16F1D15D6830}" type="presParOf" srcId="{71813782-096D-4CA3-9553-69ECD802C1AD}" destId="{6C6F2087-5CB6-4E6C-9704-794CF712C71C}" srcOrd="4" destOrd="0" presId="urn:microsoft.com/office/officeart/2005/8/layout/hList6"/>
    <dgm:cxn modelId="{594B582B-1353-4557-BD81-B86A330CB808}" type="presParOf" srcId="{71813782-096D-4CA3-9553-69ECD802C1AD}" destId="{9EECC409-D323-4C2A-82D4-77DC115556D5}" srcOrd="5" destOrd="0" presId="urn:microsoft.com/office/officeart/2005/8/layout/hList6"/>
    <dgm:cxn modelId="{0F9DC486-C000-4AE3-9128-2CADFB77E997}" type="presParOf" srcId="{71813782-096D-4CA3-9553-69ECD802C1AD}" destId="{A643836E-40E0-4B4D-916E-762FA1085211}"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33D949-E52A-4B2A-A8D3-AD5C36390B72}">
      <dsp:nvSpPr>
        <dsp:cNvPr id="0" name=""/>
        <dsp:cNvSpPr/>
      </dsp:nvSpPr>
      <dsp:spPr>
        <a:xfrm rot="16200000">
          <a:off x="-479028" y="481012"/>
          <a:ext cx="2908919" cy="1946895"/>
        </a:xfrm>
        <a:prstGeom prst="flowChartManualOperation">
          <a:avLst/>
        </a:prstGeom>
        <a:gradFill rotWithShape="0">
          <a:gsLst>
            <a:gs pos="0">
              <a:schemeClr val="lt1">
                <a:hueOff val="0"/>
                <a:satOff val="0"/>
                <a:lumOff val="0"/>
                <a:alphaOff val="0"/>
                <a:tint val="94000"/>
                <a:satMod val="103000"/>
                <a:lumMod val="102000"/>
              </a:schemeClr>
            </a:gs>
            <a:gs pos="50000">
              <a:schemeClr val="lt1">
                <a:hueOff val="0"/>
                <a:satOff val="0"/>
                <a:lumOff val="0"/>
                <a:alphaOff val="0"/>
                <a:shade val="100000"/>
                <a:satMod val="110000"/>
                <a:lumMod val="100000"/>
              </a:schemeClr>
            </a:gs>
            <a:gs pos="100000">
              <a:schemeClr val="l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rgbClr val="0070C0"/>
              </a:solidFill>
            </a:rPr>
            <a:t>Organisation</a:t>
          </a:r>
        </a:p>
        <a:p>
          <a:pPr marL="0" lvl="0" indent="0" algn="ctr" defTabSz="800100">
            <a:lnSpc>
              <a:spcPct val="90000"/>
            </a:lnSpc>
            <a:spcBef>
              <a:spcPct val="0"/>
            </a:spcBef>
            <a:spcAft>
              <a:spcPct val="35000"/>
            </a:spcAft>
            <a:buNone/>
          </a:pPr>
          <a:endParaRPr lang="fr-FR" sz="1300" kern="1200" dirty="0"/>
        </a:p>
        <a:p>
          <a:pPr marL="0" lvl="0" indent="0" algn="l" defTabSz="800100">
            <a:lnSpc>
              <a:spcPct val="90000"/>
            </a:lnSpc>
            <a:spcBef>
              <a:spcPct val="0"/>
            </a:spcBef>
            <a:spcAft>
              <a:spcPct val="35000"/>
            </a:spcAft>
            <a:buNone/>
          </a:pPr>
          <a:r>
            <a:rPr lang="fr-FR" sz="1300" kern="1200" dirty="0"/>
            <a:t>Université compétitive face à la concurrence</a:t>
          </a:r>
        </a:p>
        <a:p>
          <a:pPr marL="0" lvl="0" indent="0" algn="l" defTabSz="800100">
            <a:lnSpc>
              <a:spcPct val="90000"/>
            </a:lnSpc>
            <a:spcBef>
              <a:spcPct val="0"/>
            </a:spcBef>
            <a:spcAft>
              <a:spcPct val="35000"/>
            </a:spcAft>
            <a:buNone/>
          </a:pPr>
          <a:r>
            <a:rPr lang="fr-FR" sz="1300" kern="1200" dirty="0"/>
            <a:t>Entrer dans une démarche de changement</a:t>
          </a:r>
        </a:p>
        <a:p>
          <a:pPr marL="0" lvl="0" indent="0" algn="l" defTabSz="800100">
            <a:lnSpc>
              <a:spcPct val="90000"/>
            </a:lnSpc>
            <a:spcBef>
              <a:spcPct val="0"/>
            </a:spcBef>
            <a:spcAft>
              <a:spcPct val="35000"/>
            </a:spcAft>
            <a:buNone/>
          </a:pPr>
          <a:r>
            <a:rPr lang="fr-FR" sz="1300" kern="1200" dirty="0"/>
            <a:t>Lien Stratégie et politique</a:t>
          </a:r>
        </a:p>
        <a:p>
          <a:pPr marL="0" lvl="0" indent="0" algn="l" defTabSz="800100">
            <a:lnSpc>
              <a:spcPct val="90000"/>
            </a:lnSpc>
            <a:spcBef>
              <a:spcPct val="0"/>
            </a:spcBef>
            <a:spcAft>
              <a:spcPct val="35000"/>
            </a:spcAft>
            <a:buNone/>
          </a:pPr>
          <a:r>
            <a:rPr lang="fr-FR" sz="1300" kern="1200" dirty="0"/>
            <a:t>Projet organisationnel et communautaire</a:t>
          </a:r>
          <a:endParaRPr lang="fr-FR" sz="1800" kern="1200" dirty="0"/>
        </a:p>
      </dsp:txBody>
      <dsp:txXfrm rot="5400000">
        <a:off x="1984" y="581784"/>
        <a:ext cx="1946895" cy="1745351"/>
      </dsp:txXfrm>
    </dsp:sp>
    <dsp:sp modelId="{B1EA9B32-B73E-45C3-8C6C-8680DEFF2F86}">
      <dsp:nvSpPr>
        <dsp:cNvPr id="0" name=""/>
        <dsp:cNvSpPr/>
      </dsp:nvSpPr>
      <dsp:spPr>
        <a:xfrm rot="16200000">
          <a:off x="1613883" y="481012"/>
          <a:ext cx="2908919" cy="1946895"/>
        </a:xfrm>
        <a:prstGeom prst="flowChartManualOperation">
          <a:avLst/>
        </a:prstGeom>
        <a:gradFill rotWithShape="0">
          <a:gsLst>
            <a:gs pos="0">
              <a:schemeClr val="lt1">
                <a:hueOff val="0"/>
                <a:satOff val="0"/>
                <a:lumOff val="0"/>
                <a:alphaOff val="0"/>
                <a:tint val="94000"/>
                <a:satMod val="103000"/>
                <a:lumMod val="102000"/>
              </a:schemeClr>
            </a:gs>
            <a:gs pos="50000">
              <a:schemeClr val="lt1">
                <a:hueOff val="0"/>
                <a:satOff val="0"/>
                <a:lumOff val="0"/>
                <a:alphaOff val="0"/>
                <a:shade val="100000"/>
                <a:satMod val="110000"/>
                <a:lumMod val="100000"/>
              </a:schemeClr>
            </a:gs>
            <a:gs pos="100000">
              <a:schemeClr val="l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rgbClr val="0070C0"/>
              </a:solidFill>
            </a:rPr>
            <a:t>Managers</a:t>
          </a:r>
        </a:p>
        <a:p>
          <a:pPr marL="0" lvl="0" indent="0" algn="ctr" defTabSz="800100">
            <a:lnSpc>
              <a:spcPct val="90000"/>
            </a:lnSpc>
            <a:spcBef>
              <a:spcPct val="0"/>
            </a:spcBef>
            <a:spcAft>
              <a:spcPct val="35000"/>
            </a:spcAft>
            <a:buNone/>
          </a:pPr>
          <a:endParaRPr lang="fr-FR" sz="1300" kern="1200" dirty="0"/>
        </a:p>
        <a:p>
          <a:pPr marL="0" lvl="0" indent="0" algn="l" defTabSz="800100">
            <a:lnSpc>
              <a:spcPct val="90000"/>
            </a:lnSpc>
            <a:spcBef>
              <a:spcPct val="0"/>
            </a:spcBef>
            <a:spcAft>
              <a:spcPct val="35000"/>
            </a:spcAft>
            <a:buNone/>
          </a:pPr>
          <a:r>
            <a:rPr lang="fr-FR" sz="1300" kern="1200" dirty="0"/>
            <a:t>Mobiliser et développer le potentiel et les ressources des équipes</a:t>
          </a:r>
        </a:p>
        <a:p>
          <a:pPr marL="0" lvl="0" indent="0" algn="l" defTabSz="800100">
            <a:lnSpc>
              <a:spcPct val="90000"/>
            </a:lnSpc>
            <a:spcBef>
              <a:spcPct val="0"/>
            </a:spcBef>
            <a:spcAft>
              <a:spcPct val="35000"/>
            </a:spcAft>
            <a:buNone/>
          </a:pPr>
          <a:endParaRPr lang="fr-FR" sz="1300" kern="1200" dirty="0"/>
        </a:p>
        <a:p>
          <a:pPr marL="0" lvl="0" indent="0" algn="l" defTabSz="800100">
            <a:lnSpc>
              <a:spcPct val="90000"/>
            </a:lnSpc>
            <a:spcBef>
              <a:spcPct val="0"/>
            </a:spcBef>
            <a:spcAft>
              <a:spcPct val="35000"/>
            </a:spcAft>
            <a:buNone/>
          </a:pPr>
          <a:r>
            <a:rPr lang="fr-FR" sz="1300" kern="1200" dirty="0"/>
            <a:t>Besoin des bonnes compétences au bon moment au bon endroit en adéquation avec les besoins de l’URCA</a:t>
          </a:r>
        </a:p>
      </dsp:txBody>
      <dsp:txXfrm rot="5400000">
        <a:off x="2094895" y="581784"/>
        <a:ext cx="1946895" cy="1745351"/>
      </dsp:txXfrm>
    </dsp:sp>
    <dsp:sp modelId="{6C6F2087-5CB6-4E6C-9704-794CF712C71C}">
      <dsp:nvSpPr>
        <dsp:cNvPr id="0" name=""/>
        <dsp:cNvSpPr/>
      </dsp:nvSpPr>
      <dsp:spPr>
        <a:xfrm rot="16200000">
          <a:off x="3706796" y="481012"/>
          <a:ext cx="2908919" cy="1946895"/>
        </a:xfrm>
        <a:prstGeom prst="flowChartManualOperation">
          <a:avLst/>
        </a:prstGeom>
        <a:gradFill rotWithShape="0">
          <a:gsLst>
            <a:gs pos="0">
              <a:schemeClr val="lt1">
                <a:hueOff val="0"/>
                <a:satOff val="0"/>
                <a:lumOff val="0"/>
                <a:alphaOff val="0"/>
                <a:tint val="94000"/>
                <a:satMod val="103000"/>
                <a:lumMod val="102000"/>
              </a:schemeClr>
            </a:gs>
            <a:gs pos="50000">
              <a:schemeClr val="lt1">
                <a:hueOff val="0"/>
                <a:satOff val="0"/>
                <a:lumOff val="0"/>
                <a:alphaOff val="0"/>
                <a:shade val="100000"/>
                <a:satMod val="110000"/>
                <a:lumMod val="100000"/>
              </a:schemeClr>
            </a:gs>
            <a:gs pos="100000">
              <a:schemeClr val="l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rgbClr val="0070C0"/>
              </a:solidFill>
            </a:rPr>
            <a:t>Agents</a:t>
          </a:r>
        </a:p>
        <a:p>
          <a:pPr marL="0" lvl="0" indent="0" algn="ctr" defTabSz="800100">
            <a:lnSpc>
              <a:spcPct val="90000"/>
            </a:lnSpc>
            <a:spcBef>
              <a:spcPct val="0"/>
            </a:spcBef>
            <a:spcAft>
              <a:spcPct val="35000"/>
            </a:spcAft>
            <a:buNone/>
          </a:pPr>
          <a:endParaRPr lang="fr-FR" sz="1300" kern="1200" dirty="0"/>
        </a:p>
        <a:p>
          <a:pPr marL="0" lvl="0" indent="0" algn="ctr" defTabSz="800100">
            <a:lnSpc>
              <a:spcPct val="90000"/>
            </a:lnSpc>
            <a:spcBef>
              <a:spcPct val="0"/>
            </a:spcBef>
            <a:spcAft>
              <a:spcPct val="35000"/>
            </a:spcAft>
            <a:buNone/>
          </a:pPr>
          <a:r>
            <a:rPr lang="fr-FR" sz="1300" kern="1200" dirty="0"/>
            <a:t>Employabilité et adaptation au métier</a:t>
          </a:r>
        </a:p>
        <a:p>
          <a:pPr marL="0" lvl="0" indent="0" algn="ctr" defTabSz="800100">
            <a:lnSpc>
              <a:spcPct val="90000"/>
            </a:lnSpc>
            <a:spcBef>
              <a:spcPct val="0"/>
            </a:spcBef>
            <a:spcAft>
              <a:spcPct val="35000"/>
            </a:spcAft>
            <a:buNone/>
          </a:pPr>
          <a:endParaRPr lang="fr-FR" sz="1300" kern="1200" dirty="0"/>
        </a:p>
        <a:p>
          <a:pPr marL="0" lvl="0" indent="0" algn="ctr" defTabSz="800100">
            <a:lnSpc>
              <a:spcPct val="90000"/>
            </a:lnSpc>
            <a:spcBef>
              <a:spcPct val="0"/>
            </a:spcBef>
            <a:spcAft>
              <a:spcPct val="35000"/>
            </a:spcAft>
            <a:buNone/>
          </a:pPr>
          <a:r>
            <a:rPr lang="fr-FR" sz="1300" kern="1200" dirty="0"/>
            <a:t>Souhait d’évolutions</a:t>
          </a:r>
        </a:p>
        <a:p>
          <a:pPr marL="0" lvl="0" indent="0" algn="ctr" defTabSz="800100">
            <a:lnSpc>
              <a:spcPct val="90000"/>
            </a:lnSpc>
            <a:spcBef>
              <a:spcPct val="0"/>
            </a:spcBef>
            <a:spcAft>
              <a:spcPct val="35000"/>
            </a:spcAft>
            <a:buNone/>
          </a:pPr>
          <a:endParaRPr lang="fr-FR" sz="1300" kern="1200" dirty="0"/>
        </a:p>
        <a:p>
          <a:pPr marL="0" lvl="0" indent="0" algn="ctr" defTabSz="800100">
            <a:lnSpc>
              <a:spcPct val="90000"/>
            </a:lnSpc>
            <a:spcBef>
              <a:spcPct val="0"/>
            </a:spcBef>
            <a:spcAft>
              <a:spcPct val="35000"/>
            </a:spcAft>
            <a:buNone/>
          </a:pPr>
          <a:r>
            <a:rPr lang="fr-FR" sz="1300" kern="1200" dirty="0"/>
            <a:t>Besoin de conseils et d’enrichissement</a:t>
          </a:r>
        </a:p>
        <a:p>
          <a:pPr marL="0" lvl="0" indent="0" algn="ctr" defTabSz="800100">
            <a:lnSpc>
              <a:spcPct val="90000"/>
            </a:lnSpc>
            <a:spcBef>
              <a:spcPct val="0"/>
            </a:spcBef>
            <a:spcAft>
              <a:spcPct val="35000"/>
            </a:spcAft>
            <a:buNone/>
          </a:pPr>
          <a:endParaRPr lang="fr-FR" sz="1300" kern="1200" dirty="0"/>
        </a:p>
      </dsp:txBody>
      <dsp:txXfrm rot="5400000">
        <a:off x="4187808" y="581784"/>
        <a:ext cx="1946895" cy="1745351"/>
      </dsp:txXfrm>
    </dsp:sp>
    <dsp:sp modelId="{A643836E-40E0-4B4D-916E-762FA1085211}">
      <dsp:nvSpPr>
        <dsp:cNvPr id="0" name=""/>
        <dsp:cNvSpPr/>
      </dsp:nvSpPr>
      <dsp:spPr>
        <a:xfrm rot="16200000">
          <a:off x="5799708" y="481012"/>
          <a:ext cx="2908919" cy="1946895"/>
        </a:xfrm>
        <a:prstGeom prst="flowChartManualOperation">
          <a:avLst/>
        </a:prstGeom>
        <a:gradFill rotWithShape="0">
          <a:gsLst>
            <a:gs pos="0">
              <a:schemeClr val="lt1">
                <a:hueOff val="0"/>
                <a:satOff val="0"/>
                <a:lumOff val="0"/>
                <a:alphaOff val="0"/>
                <a:tint val="94000"/>
                <a:satMod val="103000"/>
                <a:lumMod val="102000"/>
              </a:schemeClr>
            </a:gs>
            <a:gs pos="50000">
              <a:schemeClr val="lt1">
                <a:hueOff val="0"/>
                <a:satOff val="0"/>
                <a:lumOff val="0"/>
                <a:alphaOff val="0"/>
                <a:shade val="100000"/>
                <a:satMod val="110000"/>
                <a:lumMod val="100000"/>
              </a:schemeClr>
            </a:gs>
            <a:gs pos="100000">
              <a:schemeClr val="l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rgbClr val="0070C0"/>
              </a:solidFill>
            </a:rPr>
            <a:t>Représentants du personnel</a:t>
          </a:r>
        </a:p>
        <a:p>
          <a:pPr marL="0" lvl="0" indent="0" algn="ctr" defTabSz="800100">
            <a:lnSpc>
              <a:spcPct val="90000"/>
            </a:lnSpc>
            <a:spcBef>
              <a:spcPct val="0"/>
            </a:spcBef>
            <a:spcAft>
              <a:spcPct val="35000"/>
            </a:spcAft>
            <a:buNone/>
          </a:pPr>
          <a:endParaRPr lang="fr-FR" sz="1400" kern="1200" dirty="0"/>
        </a:p>
        <a:p>
          <a:pPr marL="0" lvl="0" indent="0" algn="ctr" defTabSz="800100">
            <a:lnSpc>
              <a:spcPct val="90000"/>
            </a:lnSpc>
            <a:spcBef>
              <a:spcPct val="0"/>
            </a:spcBef>
            <a:spcAft>
              <a:spcPct val="35000"/>
            </a:spcAft>
            <a:buNone/>
          </a:pPr>
          <a:r>
            <a:rPr lang="fr-FR" sz="1300" kern="1200" dirty="0"/>
            <a:t>Dialogue social</a:t>
          </a:r>
        </a:p>
        <a:p>
          <a:pPr marL="0" lvl="0" indent="0" algn="ctr" defTabSz="800100">
            <a:lnSpc>
              <a:spcPct val="90000"/>
            </a:lnSpc>
            <a:spcBef>
              <a:spcPct val="0"/>
            </a:spcBef>
            <a:spcAft>
              <a:spcPct val="35000"/>
            </a:spcAft>
            <a:buNone/>
          </a:pPr>
          <a:endParaRPr lang="fr-FR" sz="1300" kern="1200" dirty="0"/>
        </a:p>
        <a:p>
          <a:pPr marL="0" lvl="0" indent="0" algn="ctr" defTabSz="800100">
            <a:lnSpc>
              <a:spcPct val="90000"/>
            </a:lnSpc>
            <a:spcBef>
              <a:spcPct val="0"/>
            </a:spcBef>
            <a:spcAft>
              <a:spcPct val="35000"/>
            </a:spcAft>
            <a:buNone/>
          </a:pPr>
          <a:r>
            <a:rPr lang="fr-FR" sz="1300" kern="1200" dirty="0"/>
            <a:t>Prise en compte de l’intérêt des agents et de leurs souhaits professionnels</a:t>
          </a:r>
        </a:p>
        <a:p>
          <a:pPr marL="0" lvl="0" indent="0" algn="ctr" defTabSz="800100">
            <a:lnSpc>
              <a:spcPct val="90000"/>
            </a:lnSpc>
            <a:spcBef>
              <a:spcPct val="0"/>
            </a:spcBef>
            <a:spcAft>
              <a:spcPct val="35000"/>
            </a:spcAft>
            <a:buNone/>
          </a:pPr>
          <a:endParaRPr lang="fr-FR" sz="1300" kern="1200" dirty="0"/>
        </a:p>
      </dsp:txBody>
      <dsp:txXfrm rot="5400000">
        <a:off x="6280720" y="581784"/>
        <a:ext cx="1946895" cy="1745351"/>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28AAA-3175-AF45-860E-828368F86AAE}" type="datetimeFigureOut">
              <a:rPr lang="fr-FR" smtClean="0"/>
              <a:t>01/04/2019</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478FA4-6416-534F-B8E6-3D86323D2FA7}" type="slidenum">
              <a:rPr lang="fr-FR" smtClean="0"/>
              <a:t>‹N°›</a:t>
            </a:fld>
            <a:endParaRPr lang="fr-FR"/>
          </a:p>
        </p:txBody>
      </p:sp>
    </p:spTree>
    <p:extLst>
      <p:ext uri="{BB962C8B-B14F-4D97-AF65-F5344CB8AC3E}">
        <p14:creationId xmlns:p14="http://schemas.microsoft.com/office/powerpoint/2010/main" val="3590707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342900" indent="-342900" algn="just">
              <a:buFont typeface="Arial" panose="020B0604020202020204" pitchFamily="34" charset="0"/>
              <a:buChar char="•"/>
            </a:pPr>
            <a:r>
              <a:rPr lang="fr-FR" kern="0" dirty="0">
                <a:cs typeface="Arial" charset="0"/>
              </a:rPr>
              <a:t>Disposer d’une photographie claire des emplois et des compétences, disposer de manière cohérente des compétences et adapter les ressources actuelles aux besoins</a:t>
            </a:r>
          </a:p>
          <a:p>
            <a:pPr marL="342900" indent="-342900" algn="just">
              <a:buFont typeface="Arial" panose="020B0604020202020204" pitchFamily="34" charset="0"/>
              <a:buChar char="•"/>
            </a:pPr>
            <a:r>
              <a:rPr lang="fr-FR" dirty="0"/>
              <a:t>Anticiper au mieux les impacts et attendus sur le plan démographique, économique, technologique, législatif et organisationnel</a:t>
            </a:r>
          </a:p>
          <a:p>
            <a:pPr marL="342900" indent="-342900" algn="just">
              <a:buFont typeface="Arial" panose="020B0604020202020204" pitchFamily="34" charset="0"/>
              <a:buChar char="•"/>
            </a:pPr>
            <a:r>
              <a:rPr lang="fr-FR" kern="0" dirty="0">
                <a:cs typeface="Arial" charset="0"/>
              </a:rPr>
              <a:t>Gérer </a:t>
            </a:r>
            <a:r>
              <a:rPr lang="fr-FR" dirty="0"/>
              <a:t>de façon prospective les métiers et les qualifications par une réflexion globale et par métiers, veiller à l’équilibre de la pyramide des âges, déterminer/anticiper les besoins futurs.</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dirty="0"/>
              <a:t>Améliorer la performance individuelle et collective</a:t>
            </a:r>
          </a:p>
          <a:p>
            <a:pPr marL="342900" indent="-342900" algn="just">
              <a:buFont typeface="Arial" panose="020B0604020202020204" pitchFamily="34" charset="0"/>
              <a:buChar char="•"/>
            </a:pPr>
            <a:endParaRPr lang="fr-FR" kern="0" dirty="0">
              <a:cs typeface="Arial" charset="0"/>
            </a:endParaRPr>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3</a:t>
            </a:fld>
            <a:endParaRPr lang="fr-FR"/>
          </a:p>
        </p:txBody>
      </p:sp>
    </p:spTree>
    <p:extLst>
      <p:ext uri="{BB962C8B-B14F-4D97-AF65-F5344CB8AC3E}">
        <p14:creationId xmlns:p14="http://schemas.microsoft.com/office/powerpoint/2010/main" val="129091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Entretien pro</a:t>
            </a:r>
          </a:p>
          <a:p>
            <a:r>
              <a:rPr lang="fr-FR" dirty="0"/>
              <a:t>Volet 1 juste pris en compte actuellement et montrer qu’il y a d’autres attentes sur d’autres compétences</a:t>
            </a:r>
          </a:p>
          <a:p>
            <a:r>
              <a:rPr lang="fr-FR" dirty="0"/>
              <a:t>Montrer évolution CRI -&gt; DSI -&gt; DN</a:t>
            </a:r>
          </a:p>
          <a:p>
            <a:r>
              <a:rPr lang="fr-FR" dirty="0"/>
              <a:t>Imager avec informaticien orienté ressource &lt;-&gt; informaticien orienté service aujourd’hui</a:t>
            </a:r>
          </a:p>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6</a:t>
            </a:fld>
            <a:endParaRPr lang="fr-FR"/>
          </a:p>
        </p:txBody>
      </p:sp>
    </p:spTree>
    <p:extLst>
      <p:ext uri="{BB962C8B-B14F-4D97-AF65-F5344CB8AC3E}">
        <p14:creationId xmlns:p14="http://schemas.microsoft.com/office/powerpoint/2010/main" val="3489088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7</a:t>
            </a:fld>
            <a:endParaRPr lang="fr-FR"/>
          </a:p>
        </p:txBody>
      </p:sp>
    </p:spTree>
    <p:extLst>
      <p:ext uri="{BB962C8B-B14F-4D97-AF65-F5344CB8AC3E}">
        <p14:creationId xmlns:p14="http://schemas.microsoft.com/office/powerpoint/2010/main" val="65470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Définir les métiers actuels, pas facile dans un contexte de ‘multi casquettes’ !</a:t>
            </a:r>
          </a:p>
          <a:p>
            <a:endParaRPr lang="fr-FR" dirty="0"/>
          </a:p>
          <a:p>
            <a:r>
              <a:rPr lang="fr-FR" dirty="0"/>
              <a:t>Avant à la DN, un</a:t>
            </a:r>
            <a:r>
              <a:rPr lang="fr-FR" baseline="0" dirty="0"/>
              <a:t> métier ‘informaticien’  avec de multiples missions et activités ! </a:t>
            </a:r>
          </a:p>
          <a:p>
            <a:r>
              <a:rPr lang="fr-FR" baseline="0" dirty="0"/>
              <a:t>L’intérêt souligné des agents : diversité des tâches à faire… mais intenable dans la durée vu la complexité montante des technologies…. </a:t>
            </a:r>
          </a:p>
          <a:p>
            <a:r>
              <a:rPr lang="fr-FR" baseline="0" dirty="0"/>
              <a:t>Disparition des experts (on perd de l’expertise dans ce mode de répartition)</a:t>
            </a:r>
          </a:p>
          <a:p>
            <a:endParaRPr lang="fr-FR" baseline="0" dirty="0"/>
          </a:p>
          <a:p>
            <a:r>
              <a:rPr lang="fr-FR" baseline="0" dirty="0"/>
              <a:t>Des projets trop centrés sur des personnes !</a:t>
            </a:r>
          </a:p>
          <a:p>
            <a:endParaRPr lang="fr-FR" baseline="0" dirty="0"/>
          </a:p>
          <a:p>
            <a:r>
              <a:rPr lang="fr-FR" b="1" baseline="0" dirty="0"/>
              <a:t>Une démarche de professionnalisation</a:t>
            </a:r>
          </a:p>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8</a:t>
            </a:fld>
            <a:endParaRPr lang="fr-FR"/>
          </a:p>
        </p:txBody>
      </p:sp>
    </p:spTree>
    <p:extLst>
      <p:ext uri="{BB962C8B-B14F-4D97-AF65-F5344CB8AC3E}">
        <p14:creationId xmlns:p14="http://schemas.microsoft.com/office/powerpoint/2010/main" val="393088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Avant propos : </a:t>
            </a:r>
          </a:p>
          <a:p>
            <a:endParaRPr lang="fr-FR" dirty="0"/>
          </a:p>
          <a:p>
            <a:pPr lvl="1"/>
            <a:r>
              <a:rPr lang="fr-FR" dirty="0"/>
              <a:t>cette approche pose question et reste</a:t>
            </a:r>
            <a:r>
              <a:rPr lang="fr-FR" baseline="0" dirty="0"/>
              <a:t> à contextualiser dans chaque établissement, des paramètres doivent être pris en compte comme :</a:t>
            </a:r>
          </a:p>
          <a:p>
            <a:pPr marL="628650" lvl="1" indent="-171450">
              <a:buFont typeface="Arial" panose="020B0604020202020204" pitchFamily="34" charset="0"/>
              <a:buChar char="•"/>
            </a:pPr>
            <a:r>
              <a:rPr lang="fr-FR" baseline="0" dirty="0"/>
              <a:t>les effectifs,</a:t>
            </a:r>
          </a:p>
          <a:p>
            <a:pPr marL="628650" lvl="1" indent="-171450">
              <a:buFont typeface="Arial" panose="020B0604020202020204" pitchFamily="34" charset="0"/>
              <a:buChar char="•"/>
            </a:pPr>
            <a:r>
              <a:rPr lang="fr-FR" baseline="0" dirty="0"/>
              <a:t>la stratégie RH</a:t>
            </a:r>
          </a:p>
          <a:p>
            <a:pPr marL="628650" lvl="1" indent="-171450">
              <a:buFont typeface="Arial" panose="020B0604020202020204" pitchFamily="34" charset="0"/>
              <a:buChar char="•"/>
            </a:pPr>
            <a:r>
              <a:rPr lang="fr-FR" baseline="0" dirty="0"/>
              <a:t>la profondeur de mise en place</a:t>
            </a:r>
          </a:p>
          <a:p>
            <a:pPr marL="628650" lvl="1" indent="-171450">
              <a:buFont typeface="Arial" panose="020B0604020202020204" pitchFamily="34" charset="0"/>
              <a:buChar char="•"/>
            </a:pPr>
            <a:r>
              <a:rPr lang="fr-FR" baseline="0" dirty="0"/>
              <a:t>les risques</a:t>
            </a:r>
          </a:p>
          <a:p>
            <a:endParaRPr lang="fr-FR" dirty="0"/>
          </a:p>
          <a:p>
            <a:pPr lvl="0"/>
            <a:r>
              <a:rPr lang="fr-FR" dirty="0"/>
              <a:t>Objectif : </a:t>
            </a:r>
          </a:p>
          <a:p>
            <a:pPr marL="628650" lvl="1" indent="-171450">
              <a:buFont typeface="Arial" panose="020B0604020202020204" pitchFamily="34" charset="0"/>
              <a:buChar char="•"/>
            </a:pPr>
            <a:r>
              <a:rPr lang="fr-FR" dirty="0"/>
              <a:t>Développer de la transversalité</a:t>
            </a:r>
            <a:r>
              <a:rPr lang="fr-FR" baseline="0" dirty="0"/>
              <a:t> en se détachant de l’organigramme hiérarchique et d’une structure organisationnelle qui développe des silos</a:t>
            </a:r>
          </a:p>
          <a:p>
            <a:pPr marL="628650" lvl="1" indent="-171450">
              <a:buFont typeface="Arial" panose="020B0604020202020204" pitchFamily="34" charset="0"/>
              <a:buChar char="•"/>
            </a:pPr>
            <a:r>
              <a:rPr lang="fr-FR" baseline="0" dirty="0"/>
              <a:t>Remarque : la professionnalisation doit s’arrêter à un niveau selon nous, exemple des </a:t>
            </a:r>
            <a:r>
              <a:rPr lang="fr-FR" baseline="0" dirty="0" err="1"/>
              <a:t>DevOps</a:t>
            </a:r>
            <a:r>
              <a:rPr lang="fr-FR" baseline="0" dirty="0"/>
              <a:t> qui ont un intérêt mais peut être dans une structure adaptée</a:t>
            </a:r>
          </a:p>
          <a:p>
            <a:pPr marL="628650" lvl="1" indent="-171450">
              <a:buFont typeface="Arial" panose="020B0604020202020204" pitchFamily="34" charset="0"/>
              <a:buChar char="•"/>
            </a:pPr>
            <a:r>
              <a:rPr lang="fr-FR" baseline="0" dirty="0"/>
              <a:t>Faire évoluer les compétences et les </a:t>
            </a:r>
            <a:r>
              <a:rPr lang="fr-FR" b="1" baseline="0" dirty="0"/>
              <a:t>mentalités</a:t>
            </a:r>
            <a:r>
              <a:rPr lang="fr-FR" baseline="0" dirty="0"/>
              <a:t> (approche service)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dirty="0"/>
              <a:t>Bien définir la cible avec une démarche GPEEC</a:t>
            </a:r>
            <a:r>
              <a:rPr lang="fr-FR" baseline="0" dirty="0"/>
              <a:t> et de bien préciser les attentes (communication)</a:t>
            </a:r>
            <a:endParaRPr lang="fr-FR" dirty="0"/>
          </a:p>
          <a:p>
            <a:pPr marL="628650" lvl="1" indent="-171450">
              <a:buFont typeface="Arial" panose="020B0604020202020204" pitchFamily="34" charset="0"/>
              <a:buChar char="•"/>
            </a:pPr>
            <a:endParaRPr lang="fr-FR"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9</a:t>
            </a:fld>
            <a:endParaRPr lang="fr-FR"/>
          </a:p>
        </p:txBody>
      </p:sp>
    </p:spTree>
    <p:extLst>
      <p:ext uri="{BB962C8B-B14F-4D97-AF65-F5344CB8AC3E}">
        <p14:creationId xmlns:p14="http://schemas.microsoft.com/office/powerpoint/2010/main" val="3432615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fr-FR" dirty="0"/>
              <a:t>Pour demain, savoir anticiper les besoins RH :</a:t>
            </a:r>
          </a:p>
          <a:p>
            <a:pPr lvl="1"/>
            <a:r>
              <a:rPr lang="fr-FR" dirty="0"/>
              <a:t>Pour l’URCA, il reste des blocs à couvrir dans le périmètre des activités actuelles : support aux usagers, administration</a:t>
            </a:r>
            <a:r>
              <a:rPr lang="fr-FR" baseline="0" dirty="0"/>
              <a:t> systèmes, ces blocs ne sont pas professionnalisés</a:t>
            </a:r>
          </a:p>
          <a:p>
            <a:pPr lvl="1"/>
            <a:r>
              <a:rPr lang="fr-FR" baseline="0" dirty="0"/>
              <a:t>Et dans les activités futures avec les changements contextuels : Saas, gestion des prestataires, des contrats de service</a:t>
            </a:r>
          </a:p>
          <a:p>
            <a:pPr lvl="1"/>
            <a:endParaRPr lang="fr-FR" baseline="0" dirty="0"/>
          </a:p>
          <a:p>
            <a:pPr lvl="0"/>
            <a:r>
              <a:rPr lang="fr-FR" baseline="0" dirty="0"/>
              <a:t>Ces réflexions doivent être portées à travers la démarche GPEEC, la construction d’une cartographie des métiers avec la cible future doit être mise en </a:t>
            </a:r>
            <a:r>
              <a:rPr lang="fr-FR" baseline="0" dirty="0" err="1"/>
              <a:t>oeuvre</a:t>
            </a:r>
            <a:endParaRPr lang="fr-FR"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10</a:t>
            </a:fld>
            <a:endParaRPr lang="fr-FR"/>
          </a:p>
        </p:txBody>
      </p:sp>
    </p:spTree>
    <p:extLst>
      <p:ext uri="{BB962C8B-B14F-4D97-AF65-F5344CB8AC3E}">
        <p14:creationId xmlns:p14="http://schemas.microsoft.com/office/powerpoint/2010/main" val="1190698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partenariat DRH / DN :</a:t>
            </a:r>
            <a:r>
              <a:rPr lang="fr-FR" baseline="0" dirty="0"/>
              <a:t> DN pilote la démarche, La DRH apporte du cadrage</a:t>
            </a:r>
          </a:p>
          <a:p>
            <a:endParaRPr lang="fr-FR" baseline="0" dirty="0"/>
          </a:p>
          <a:p>
            <a:r>
              <a:rPr lang="fr-FR" dirty="0"/>
              <a:t>Le groupe de travail</a:t>
            </a:r>
          </a:p>
          <a:p>
            <a:pPr lvl="1"/>
            <a:r>
              <a:rPr lang="fr-FR" dirty="0"/>
              <a:t>1 agent de la DN et 1 agent de la DRH</a:t>
            </a:r>
          </a:p>
          <a:p>
            <a:pPr lvl="1"/>
            <a:r>
              <a:rPr lang="fr-FR" dirty="0"/>
              <a:t>Porteur interne par 1 agent de la DN et ponctuellement l’agent DRH pour s’assurer du cadrage</a:t>
            </a:r>
          </a:p>
          <a:p>
            <a:pPr lvl="1"/>
            <a:endParaRPr lang="fr-FR" dirty="0"/>
          </a:p>
          <a:p>
            <a:pPr lvl="1"/>
            <a:r>
              <a:rPr lang="fr-FR" dirty="0"/>
              <a:t>1 – Définir les métiers actuels</a:t>
            </a:r>
          </a:p>
          <a:p>
            <a:pPr lvl="2"/>
            <a:r>
              <a:rPr lang="fr-FR" dirty="0"/>
              <a:t>Utilisation des référentiels (REFERENS III, CIGREF, Référentiel Européen des e-compétences, …)</a:t>
            </a:r>
          </a:p>
          <a:p>
            <a:pPr lvl="1"/>
            <a:r>
              <a:rPr lang="fr-FR" dirty="0"/>
              <a:t>2 – Définir les métiers futurs et les fonctions</a:t>
            </a:r>
          </a:p>
          <a:p>
            <a:pPr lvl="2"/>
            <a:r>
              <a:rPr lang="fr-FR" dirty="0"/>
              <a:t>Les manques (expert système, urbaniste, Chef de projet, …)</a:t>
            </a:r>
          </a:p>
          <a:p>
            <a:pPr lvl="2"/>
            <a:r>
              <a:rPr lang="fr-FR" dirty="0"/>
              <a:t>Les tendances et les missions de responsable de service, référents, contributeurs, RSSI</a:t>
            </a:r>
          </a:p>
          <a:p>
            <a:pPr lvl="1"/>
            <a:r>
              <a:rPr lang="fr-FR" dirty="0"/>
              <a:t>3 – Définition des compétences</a:t>
            </a:r>
          </a:p>
          <a:p>
            <a:pPr lvl="2"/>
            <a:r>
              <a:rPr lang="fr-FR" dirty="0"/>
              <a:t>Affichage de la grille</a:t>
            </a:r>
          </a:p>
          <a:p>
            <a:pPr lvl="1"/>
            <a:r>
              <a:rPr lang="fr-FR" dirty="0"/>
              <a:t>4 – Evolution et Stratégie</a:t>
            </a:r>
          </a:p>
          <a:p>
            <a:pPr lvl="2"/>
            <a:r>
              <a:rPr lang="fr-FR" dirty="0"/>
              <a:t>La Direction affiche les priorités sur les métiers (et compétences) et sur des métiers non encore identifié pour une évolution futur des métiers (exemple interface avec les prestataires et du suivi des contrats)</a:t>
            </a:r>
          </a:p>
          <a:p>
            <a:pPr lvl="1"/>
            <a:r>
              <a:rPr lang="fr-FR" dirty="0"/>
              <a:t>5 – Déploiement (fusion DSI / DUNE) vers DN</a:t>
            </a:r>
          </a:p>
          <a:p>
            <a:pPr lvl="0"/>
            <a:r>
              <a:rPr lang="fr-FR" dirty="0"/>
              <a:t>		</a:t>
            </a:r>
          </a:p>
          <a:p>
            <a:endParaRPr lang="fr-FR" dirty="0"/>
          </a:p>
        </p:txBody>
      </p:sp>
      <p:sp>
        <p:nvSpPr>
          <p:cNvPr id="4" name="Espace réservé du numéro de diapositive 3"/>
          <p:cNvSpPr>
            <a:spLocks noGrp="1"/>
          </p:cNvSpPr>
          <p:nvPr>
            <p:ph type="sldNum" sz="quarter" idx="5"/>
          </p:nvPr>
        </p:nvSpPr>
        <p:spPr/>
        <p:txBody>
          <a:bodyPr/>
          <a:lstStyle/>
          <a:p>
            <a:fld id="{B1478FA4-6416-534F-B8E6-3D86323D2FA7}" type="slidenum">
              <a:rPr lang="fr-FR" smtClean="0"/>
              <a:t>11</a:t>
            </a:fld>
            <a:endParaRPr lang="fr-FR"/>
          </a:p>
        </p:txBody>
      </p:sp>
    </p:spTree>
    <p:extLst>
      <p:ext uri="{BB962C8B-B14F-4D97-AF65-F5344CB8AC3E}">
        <p14:creationId xmlns:p14="http://schemas.microsoft.com/office/powerpoint/2010/main" val="4290908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pic>
        <p:nvPicPr>
          <p:cNvPr id="12" name="Image 11">
            <a:extLst>
              <a:ext uri="{FF2B5EF4-FFF2-40B4-BE49-F238E27FC236}">
                <a16:creationId xmlns:a16="http://schemas.microsoft.com/office/drawing/2014/main" id="{88FD1E3A-2C0D-BB49-9C99-0603F47A96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44769" y="6266077"/>
            <a:ext cx="3209925" cy="476250"/>
          </a:xfrm>
          <a:prstGeom prst="rect">
            <a:avLst/>
          </a:prstGeom>
        </p:spPr>
      </p:pic>
    </p:spTree>
    <p:extLst>
      <p:ext uri="{BB962C8B-B14F-4D97-AF65-F5344CB8AC3E}">
        <p14:creationId xmlns:p14="http://schemas.microsoft.com/office/powerpoint/2010/main" val="100574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204948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4/1/19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3845735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656560" y="1329070"/>
            <a:ext cx="8327950" cy="485837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pic>
        <p:nvPicPr>
          <p:cNvPr id="7" name="Image 6">
            <a:extLst>
              <a:ext uri="{FF2B5EF4-FFF2-40B4-BE49-F238E27FC236}">
                <a16:creationId xmlns:a16="http://schemas.microsoft.com/office/drawing/2014/main" id="{E3179BB5-AE1A-1A4A-9192-1E9686964C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44769" y="6266077"/>
            <a:ext cx="3209925" cy="476250"/>
          </a:xfrm>
          <a:prstGeom prst="rect">
            <a:avLst/>
          </a:prstGeom>
        </p:spPr>
      </p:pic>
    </p:spTree>
    <p:extLst>
      <p:ext uri="{BB962C8B-B14F-4D97-AF65-F5344CB8AC3E}">
        <p14:creationId xmlns:p14="http://schemas.microsoft.com/office/powerpoint/2010/main" val="319238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smtClean="0"/>
              <a:pPr/>
              <a:t>4/1/19</a:t>
            </a:fld>
            <a:endParaRPr lang="en-US"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977787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4/1/19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2116985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4/1/19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426312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4/1/19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2015471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85809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smtClean="0"/>
              <a:pPr/>
              <a:t>4/1/19</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1816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smtClean="0"/>
              <a:pPr/>
              <a:t>4/1/19</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8967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6560" y="132907"/>
            <a:ext cx="8327951" cy="951614"/>
          </a:xfrm>
          <a:prstGeom prst="rect">
            <a:avLst/>
          </a:prstGeom>
        </p:spPr>
        <p:txBody>
          <a:bodyPr vert="horz" lIns="91440" tIns="45720" rIns="91440" bIns="45720" rtlCol="0" anchor="ctr" anchorCtr="0">
            <a:normAutofit/>
          </a:bodyPr>
          <a:lstStyle/>
          <a:p>
            <a:r>
              <a:rPr lang="fr-FR"/>
              <a:t>Modifiez le style du titre</a:t>
            </a:r>
            <a:endParaRPr lang="en-US" dirty="0"/>
          </a:p>
        </p:txBody>
      </p:sp>
      <p:sp>
        <p:nvSpPr>
          <p:cNvPr id="3" name="Text Placeholder 2"/>
          <p:cNvSpPr>
            <a:spLocks noGrp="1"/>
          </p:cNvSpPr>
          <p:nvPr>
            <p:ph type="body" idx="1"/>
          </p:nvPr>
        </p:nvSpPr>
        <p:spPr>
          <a:xfrm>
            <a:off x="656560" y="1329070"/>
            <a:ext cx="8327950" cy="49547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87DE6118-2437-4B30-8E3C-4D2BE6020583}" type="datetimeFigureOut">
              <a:rPr lang="en-US" smtClean="0"/>
              <a:pPr/>
              <a:t>4/1/19</a:t>
            </a:fld>
            <a:endParaRPr lang="en-US"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69E57DC2-970A-4B3E-BB1C-7A09969E49DF}" type="slidenum">
              <a:rPr lang="en-US" smtClean="0"/>
              <a:pPr/>
              <a:t>‹N°›</a:t>
            </a:fld>
            <a:endParaRPr lang="en-US" dirty="0"/>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05346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89000"/>
        </a:lnSpc>
        <a:spcBef>
          <a:spcPct val="0"/>
        </a:spcBef>
        <a:buNone/>
        <a:defRPr sz="4400" b="1" kern="1200" baseline="0">
          <a:solidFill>
            <a:schemeClr val="tx2"/>
          </a:solidFill>
          <a:latin typeface="Calibri" panose="020F0502020204030204" pitchFamily="34" charset="0"/>
          <a:ea typeface="+mj-ea"/>
          <a:cs typeface="Calibri" panose="020F0502020204030204" pitchFamily="34" charset="0"/>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8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8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4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4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11" orient="horz" pos="1368" userDrawn="1">
          <p15:clr>
            <a:srgbClr val="F26B43"/>
          </p15:clr>
        </p15:guide>
        <p15:guide id="12" orient="horz" pos="1440" userDrawn="1">
          <p15:clr>
            <a:srgbClr val="F26B43"/>
          </p15:clr>
        </p15:guide>
        <p15:guide id="13" orient="horz" pos="3696" userDrawn="1">
          <p15:clr>
            <a:srgbClr val="F26B43"/>
          </p15:clr>
        </p15:guide>
        <p15:guide id="14" orient="horz" pos="432" userDrawn="1">
          <p15:clr>
            <a:srgbClr val="F26B43"/>
          </p15:clr>
        </p15:guide>
        <p15:guide id="15" orient="horz" pos="1512" userDrawn="1">
          <p15:clr>
            <a:srgbClr val="F26B43"/>
          </p15:clr>
        </p15:guide>
        <p15:guide id="16" pos="5184" userDrawn="1">
          <p15:clr>
            <a:srgbClr val="F26B43"/>
          </p15:clr>
        </p15:guide>
        <p15:guide id="17" pos="702" userDrawn="1">
          <p15:clr>
            <a:srgbClr val="F26B43"/>
          </p15:clr>
        </p15:guide>
        <p15:guide id="18" pos="6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F1033A-670C-504F-BB71-9F4B70C0E18B}"/>
              </a:ext>
            </a:extLst>
          </p:cNvPr>
          <p:cNvSpPr>
            <a:spLocks noGrp="1"/>
          </p:cNvSpPr>
          <p:nvPr>
            <p:ph type="ctrTitle"/>
          </p:nvPr>
        </p:nvSpPr>
        <p:spPr/>
        <p:txBody>
          <a:bodyPr/>
          <a:lstStyle/>
          <a:p>
            <a:r>
              <a:rPr lang="fr-FR" sz="3600" cap="none" dirty="0"/>
              <a:t>La mise en place d’une démarche </a:t>
            </a:r>
            <a:r>
              <a:rPr lang="fr-FR" sz="3600" cap="none" dirty="0" err="1"/>
              <a:t>modélisante</a:t>
            </a:r>
            <a:r>
              <a:rPr lang="fr-FR" sz="3600" cap="none" dirty="0"/>
              <a:t> de GPEEC, entre la DRH et la Direction du Numérique </a:t>
            </a:r>
          </a:p>
        </p:txBody>
      </p:sp>
      <p:sp>
        <p:nvSpPr>
          <p:cNvPr id="3" name="Sous-titre 2">
            <a:extLst>
              <a:ext uri="{FF2B5EF4-FFF2-40B4-BE49-F238E27FC236}">
                <a16:creationId xmlns:a16="http://schemas.microsoft.com/office/drawing/2014/main" id="{054A5274-0688-7347-8639-16327F9A7ADF}"/>
              </a:ext>
            </a:extLst>
          </p:cNvPr>
          <p:cNvSpPr>
            <a:spLocks noGrp="1"/>
          </p:cNvSpPr>
          <p:nvPr>
            <p:ph type="subTitle" idx="1"/>
          </p:nvPr>
        </p:nvSpPr>
        <p:spPr/>
        <p:txBody>
          <a:bodyPr/>
          <a:lstStyle/>
          <a:p>
            <a:r>
              <a:rPr lang="fr-FR" dirty="0"/>
              <a:t>IH2EF – 02/04/2019</a:t>
            </a:r>
          </a:p>
        </p:txBody>
      </p:sp>
    </p:spTree>
    <p:extLst>
      <p:ext uri="{BB962C8B-B14F-4D97-AF65-F5344CB8AC3E}">
        <p14:creationId xmlns:p14="http://schemas.microsoft.com/office/powerpoint/2010/main" val="237553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5BD54F-CF68-0E40-B4CB-A1EB186DC2C2}"/>
              </a:ext>
            </a:extLst>
          </p:cNvPr>
          <p:cNvSpPr>
            <a:spLocks noGrp="1"/>
          </p:cNvSpPr>
          <p:nvPr>
            <p:ph type="title"/>
          </p:nvPr>
        </p:nvSpPr>
        <p:spPr>
          <a:xfrm>
            <a:off x="656560" y="132907"/>
            <a:ext cx="8327951" cy="951614"/>
          </a:xfrm>
        </p:spPr>
        <p:txBody>
          <a:bodyPr/>
          <a:lstStyle/>
          <a:p>
            <a:r>
              <a:rPr lang="fr-FR"/>
              <a:t>La démarche</a:t>
            </a:r>
            <a:endParaRPr lang="fr-FR" dirty="0"/>
          </a:p>
        </p:txBody>
      </p:sp>
      <p:sp>
        <p:nvSpPr>
          <p:cNvPr id="3" name="Espace réservé du contenu 2">
            <a:extLst>
              <a:ext uri="{FF2B5EF4-FFF2-40B4-BE49-F238E27FC236}">
                <a16:creationId xmlns:a16="http://schemas.microsoft.com/office/drawing/2014/main" id="{C37D76D9-7E75-DD45-A065-7DBA92C7D6DD}"/>
              </a:ext>
            </a:extLst>
          </p:cNvPr>
          <p:cNvSpPr>
            <a:spLocks noGrp="1"/>
          </p:cNvSpPr>
          <p:nvPr>
            <p:ph idx="1"/>
          </p:nvPr>
        </p:nvSpPr>
        <p:spPr>
          <a:xfrm>
            <a:off x="656560" y="1329070"/>
            <a:ext cx="8327950" cy="550530"/>
          </a:xfrm>
        </p:spPr>
        <p:txBody>
          <a:bodyPr/>
          <a:lstStyle/>
          <a:p>
            <a:r>
              <a:rPr lang="fr-FR"/>
              <a:t>En pensant aux experts de demain</a:t>
            </a:r>
            <a:endParaRPr lang="fr-FR" dirty="0"/>
          </a:p>
        </p:txBody>
      </p:sp>
      <p:pic>
        <p:nvPicPr>
          <p:cNvPr id="4" name="Image 3">
            <a:extLst>
              <a:ext uri="{FF2B5EF4-FFF2-40B4-BE49-F238E27FC236}">
                <a16:creationId xmlns:a16="http://schemas.microsoft.com/office/drawing/2014/main" id="{82D57E63-DE91-3C46-9C25-AD54CDDA39E8}"/>
              </a:ext>
            </a:extLst>
          </p:cNvPr>
          <p:cNvPicPr>
            <a:picLocks noChangeAspect="1"/>
          </p:cNvPicPr>
          <p:nvPr/>
        </p:nvPicPr>
        <p:blipFill>
          <a:blip r:embed="rId3" cstate="print">
            <a:extLst>
              <a:ext uri="{BEBA8EAE-BF5A-486C-A8C5-ECC9F3942E4B}">
                <a14:imgProps xmlns:a14="http://schemas.microsoft.com/office/drawing/2010/main">
                  <a14:imgLayer r:embed="rId4">
                    <a14:imgEffect>
                      <a14:artisticPaintStrokes/>
                    </a14:imgEffect>
                    <a14:imgEffect>
                      <a14:colorTemperature colorTemp="4700"/>
                    </a14:imgEffect>
                    <a14:imgEffect>
                      <a14:saturation sat="356000"/>
                    </a14:imgEffect>
                  </a14:imgLayer>
                </a14:imgProps>
              </a:ext>
              <a:ext uri="{28A0092B-C50C-407E-A947-70E740481C1C}">
                <a14:useLocalDpi xmlns:a14="http://schemas.microsoft.com/office/drawing/2010/main" val="0"/>
              </a:ext>
            </a:extLst>
          </a:blip>
          <a:stretch>
            <a:fillRect/>
          </a:stretch>
        </p:blipFill>
        <p:spPr>
          <a:xfrm>
            <a:off x="6840913" y="1434192"/>
            <a:ext cx="1579187" cy="4342757"/>
          </a:xfrm>
          <a:prstGeom prst="rect">
            <a:avLst/>
          </a:prstGeom>
          <a:noFill/>
        </p:spPr>
      </p:pic>
      <p:pic>
        <p:nvPicPr>
          <p:cNvPr id="5" name="Image 4">
            <a:extLst>
              <a:ext uri="{FF2B5EF4-FFF2-40B4-BE49-F238E27FC236}">
                <a16:creationId xmlns:a16="http://schemas.microsoft.com/office/drawing/2014/main" id="{6833A3DD-BFDF-DE4F-A69D-2252C3804C6D}"/>
              </a:ext>
            </a:extLst>
          </p:cNvPr>
          <p:cNvPicPr>
            <a:picLocks noChangeAspect="1"/>
          </p:cNvPicPr>
          <p:nvPr/>
        </p:nvPicPr>
        <p:blipFill>
          <a:blip r:embed="rId5"/>
          <a:stretch>
            <a:fillRect/>
          </a:stretch>
        </p:blipFill>
        <p:spPr>
          <a:xfrm>
            <a:off x="1674091" y="2622443"/>
            <a:ext cx="3048000" cy="3048000"/>
          </a:xfrm>
          <a:prstGeom prst="rect">
            <a:avLst/>
          </a:prstGeom>
        </p:spPr>
      </p:pic>
    </p:spTree>
    <p:extLst>
      <p:ext uri="{BB962C8B-B14F-4D97-AF65-F5344CB8AC3E}">
        <p14:creationId xmlns:p14="http://schemas.microsoft.com/office/powerpoint/2010/main" val="704039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C36FAD-FFD3-A440-8212-514AF9CEF1F5}"/>
              </a:ext>
            </a:extLst>
          </p:cNvPr>
          <p:cNvSpPr>
            <a:spLocks noGrp="1"/>
          </p:cNvSpPr>
          <p:nvPr>
            <p:ph type="title"/>
          </p:nvPr>
        </p:nvSpPr>
        <p:spPr/>
        <p:txBody>
          <a:bodyPr/>
          <a:lstStyle/>
          <a:p>
            <a:r>
              <a:rPr lang="fr-FR" dirty="0"/>
              <a:t>La démarche</a:t>
            </a:r>
          </a:p>
        </p:txBody>
      </p:sp>
      <p:sp>
        <p:nvSpPr>
          <p:cNvPr id="3" name="Espace réservé du contenu 2">
            <a:extLst>
              <a:ext uri="{FF2B5EF4-FFF2-40B4-BE49-F238E27FC236}">
                <a16:creationId xmlns:a16="http://schemas.microsoft.com/office/drawing/2014/main" id="{49129697-C39D-F240-ACFC-4B117CCCCB6B}"/>
              </a:ext>
            </a:extLst>
          </p:cNvPr>
          <p:cNvSpPr>
            <a:spLocks noGrp="1"/>
          </p:cNvSpPr>
          <p:nvPr>
            <p:ph idx="1"/>
          </p:nvPr>
        </p:nvSpPr>
        <p:spPr/>
        <p:txBody>
          <a:bodyPr>
            <a:normAutofit/>
          </a:bodyPr>
          <a:lstStyle/>
          <a:p>
            <a:r>
              <a:rPr lang="fr-FR" dirty="0"/>
              <a:t>Méthodologie utilisée</a:t>
            </a:r>
          </a:p>
          <a:p>
            <a:pPr lvl="1"/>
            <a:r>
              <a:rPr lang="fr-FR" dirty="0"/>
              <a:t>Direction des Ressources Humaines ET Direction du Numérique</a:t>
            </a:r>
          </a:p>
          <a:p>
            <a:pPr lvl="1"/>
            <a:r>
              <a:rPr lang="fr-FR" dirty="0"/>
              <a:t>Constitution du groupe de travail</a:t>
            </a:r>
          </a:p>
          <a:p>
            <a:pPr lvl="1"/>
            <a:r>
              <a:rPr lang="fr-FR" dirty="0"/>
              <a:t>Les étapes principales</a:t>
            </a:r>
          </a:p>
          <a:p>
            <a:pPr lvl="2"/>
            <a:r>
              <a:rPr lang="fr-FR" dirty="0"/>
              <a:t>1 – Définir les métiers actuels et les fonctions</a:t>
            </a:r>
          </a:p>
          <a:p>
            <a:pPr lvl="2"/>
            <a:r>
              <a:rPr lang="fr-FR" dirty="0"/>
              <a:t>2 – Définir les métiers futurs </a:t>
            </a:r>
          </a:p>
          <a:p>
            <a:pPr lvl="2"/>
            <a:r>
              <a:rPr lang="fr-FR" dirty="0"/>
              <a:t>3 – Définir des compétences</a:t>
            </a:r>
          </a:p>
          <a:p>
            <a:pPr lvl="2"/>
            <a:r>
              <a:rPr lang="fr-FR" dirty="0"/>
              <a:t>4 – Appliquer la stratégie</a:t>
            </a:r>
          </a:p>
          <a:p>
            <a:pPr lvl="2"/>
            <a:r>
              <a:rPr lang="fr-FR" dirty="0"/>
              <a:t>5 – Déployer la méthodologie</a:t>
            </a:r>
          </a:p>
          <a:p>
            <a:endParaRPr lang="fr-FR" dirty="0"/>
          </a:p>
        </p:txBody>
      </p:sp>
    </p:spTree>
    <p:extLst>
      <p:ext uri="{BB962C8B-B14F-4D97-AF65-F5344CB8AC3E}">
        <p14:creationId xmlns:p14="http://schemas.microsoft.com/office/powerpoint/2010/main" val="1049562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AE2F84-8FCD-7549-BC9F-457E3804DA4D}"/>
              </a:ext>
            </a:extLst>
          </p:cNvPr>
          <p:cNvSpPr>
            <a:spLocks noGrp="1"/>
          </p:cNvSpPr>
          <p:nvPr>
            <p:ph type="title"/>
          </p:nvPr>
        </p:nvSpPr>
        <p:spPr/>
        <p:txBody>
          <a:bodyPr/>
          <a:lstStyle/>
          <a:p>
            <a:r>
              <a:rPr lang="fr-FR" dirty="0"/>
              <a:t>Les outils</a:t>
            </a:r>
          </a:p>
        </p:txBody>
      </p:sp>
      <p:pic>
        <p:nvPicPr>
          <p:cNvPr id="5" name="Image 4">
            <a:extLst>
              <a:ext uri="{FF2B5EF4-FFF2-40B4-BE49-F238E27FC236}">
                <a16:creationId xmlns:a16="http://schemas.microsoft.com/office/drawing/2014/main" id="{5383E2C7-E0C1-B44A-8183-34FBCFF1C5B8}"/>
              </a:ext>
            </a:extLst>
          </p:cNvPr>
          <p:cNvPicPr>
            <a:picLocks noChangeAspect="1"/>
          </p:cNvPicPr>
          <p:nvPr/>
        </p:nvPicPr>
        <p:blipFill>
          <a:blip r:embed="rId2"/>
          <a:stretch>
            <a:fillRect/>
          </a:stretch>
        </p:blipFill>
        <p:spPr>
          <a:xfrm>
            <a:off x="2126666" y="1084521"/>
            <a:ext cx="4890667" cy="1728192"/>
          </a:xfrm>
          <a:prstGeom prst="rect">
            <a:avLst/>
          </a:prstGeom>
        </p:spPr>
      </p:pic>
      <p:pic>
        <p:nvPicPr>
          <p:cNvPr id="6" name="Image 5">
            <a:extLst>
              <a:ext uri="{FF2B5EF4-FFF2-40B4-BE49-F238E27FC236}">
                <a16:creationId xmlns:a16="http://schemas.microsoft.com/office/drawing/2014/main" id="{E58F99CB-4189-9545-89FA-48242EA978F5}"/>
              </a:ext>
            </a:extLst>
          </p:cNvPr>
          <p:cNvPicPr>
            <a:picLocks noChangeAspect="1"/>
          </p:cNvPicPr>
          <p:nvPr/>
        </p:nvPicPr>
        <p:blipFill>
          <a:blip r:embed="rId3"/>
          <a:stretch>
            <a:fillRect/>
          </a:stretch>
        </p:blipFill>
        <p:spPr>
          <a:xfrm>
            <a:off x="821684" y="3536305"/>
            <a:ext cx="8064896" cy="2544839"/>
          </a:xfrm>
          <a:prstGeom prst="rect">
            <a:avLst/>
          </a:prstGeom>
        </p:spPr>
      </p:pic>
      <p:sp>
        <p:nvSpPr>
          <p:cNvPr id="7" name="Rectangle 6">
            <a:extLst>
              <a:ext uri="{FF2B5EF4-FFF2-40B4-BE49-F238E27FC236}">
                <a16:creationId xmlns:a16="http://schemas.microsoft.com/office/drawing/2014/main" id="{378FAF60-62B0-1848-A956-B35FB952140E}"/>
              </a:ext>
            </a:extLst>
          </p:cNvPr>
          <p:cNvSpPr/>
          <p:nvPr/>
        </p:nvSpPr>
        <p:spPr>
          <a:xfrm>
            <a:off x="4350076" y="4514071"/>
            <a:ext cx="4536504" cy="39038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spc="600" dirty="0">
                <a:solidFill>
                  <a:srgbClr val="FF0000"/>
                </a:solidFill>
              </a:rPr>
              <a:t>TENDANCES</a:t>
            </a:r>
          </a:p>
        </p:txBody>
      </p:sp>
      <p:sp>
        <p:nvSpPr>
          <p:cNvPr id="8" name="Rectangle 7">
            <a:extLst>
              <a:ext uri="{FF2B5EF4-FFF2-40B4-BE49-F238E27FC236}">
                <a16:creationId xmlns:a16="http://schemas.microsoft.com/office/drawing/2014/main" id="{CD5AC264-5CB9-9147-BE6C-2C37912BC2B1}"/>
              </a:ext>
            </a:extLst>
          </p:cNvPr>
          <p:cNvSpPr/>
          <p:nvPr/>
        </p:nvSpPr>
        <p:spPr>
          <a:xfrm>
            <a:off x="4350076" y="3536303"/>
            <a:ext cx="4536504" cy="936104"/>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b="1" spc="600" dirty="0">
                <a:solidFill>
                  <a:srgbClr val="FF0000"/>
                </a:solidFill>
              </a:rPr>
              <a:t>METIERS</a:t>
            </a:r>
          </a:p>
        </p:txBody>
      </p:sp>
      <p:sp>
        <p:nvSpPr>
          <p:cNvPr id="9" name="Rectangle 8">
            <a:extLst>
              <a:ext uri="{FF2B5EF4-FFF2-40B4-BE49-F238E27FC236}">
                <a16:creationId xmlns:a16="http://schemas.microsoft.com/office/drawing/2014/main" id="{BD18F7BE-17B1-EB40-B449-7A950520A996}"/>
              </a:ext>
            </a:extLst>
          </p:cNvPr>
          <p:cNvSpPr/>
          <p:nvPr/>
        </p:nvSpPr>
        <p:spPr>
          <a:xfrm>
            <a:off x="893692" y="4955453"/>
            <a:ext cx="5400600" cy="112568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spc="600" dirty="0">
                <a:solidFill>
                  <a:srgbClr val="FF0000"/>
                </a:solidFill>
              </a:rPr>
              <a:t>COMPETENCES</a:t>
            </a:r>
          </a:p>
        </p:txBody>
      </p:sp>
      <p:sp>
        <p:nvSpPr>
          <p:cNvPr id="10" name="Rectangle 9">
            <a:extLst>
              <a:ext uri="{FF2B5EF4-FFF2-40B4-BE49-F238E27FC236}">
                <a16:creationId xmlns:a16="http://schemas.microsoft.com/office/drawing/2014/main" id="{0C9944C7-5C06-6E48-8441-27E759BE17F3}"/>
              </a:ext>
            </a:extLst>
          </p:cNvPr>
          <p:cNvSpPr/>
          <p:nvPr/>
        </p:nvSpPr>
        <p:spPr>
          <a:xfrm>
            <a:off x="6294292" y="4952254"/>
            <a:ext cx="2592288" cy="1128887"/>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spc="600" dirty="0">
                <a:solidFill>
                  <a:srgbClr val="FF0000"/>
                </a:solidFill>
              </a:rPr>
              <a:t>NIVEAUX</a:t>
            </a:r>
          </a:p>
        </p:txBody>
      </p:sp>
    </p:spTree>
    <p:extLst>
      <p:ext uri="{BB962C8B-B14F-4D97-AF65-F5344CB8AC3E}">
        <p14:creationId xmlns:p14="http://schemas.microsoft.com/office/powerpoint/2010/main" val="3546637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3AE4C9-8876-6744-A4E8-A634B8712E29}"/>
              </a:ext>
            </a:extLst>
          </p:cNvPr>
          <p:cNvSpPr>
            <a:spLocks noGrp="1"/>
          </p:cNvSpPr>
          <p:nvPr>
            <p:ph type="title"/>
          </p:nvPr>
        </p:nvSpPr>
        <p:spPr/>
        <p:txBody>
          <a:bodyPr/>
          <a:lstStyle/>
          <a:p>
            <a:r>
              <a:rPr lang="fr-FR" dirty="0"/>
              <a:t>Le constat</a:t>
            </a:r>
          </a:p>
        </p:txBody>
      </p:sp>
      <p:sp>
        <p:nvSpPr>
          <p:cNvPr id="3" name="Espace réservé du contenu 2">
            <a:extLst>
              <a:ext uri="{FF2B5EF4-FFF2-40B4-BE49-F238E27FC236}">
                <a16:creationId xmlns:a16="http://schemas.microsoft.com/office/drawing/2014/main" id="{93F9F704-2223-2C44-A6BB-9CFDD8100BEF}"/>
              </a:ext>
            </a:extLst>
          </p:cNvPr>
          <p:cNvSpPr>
            <a:spLocks noGrp="1"/>
          </p:cNvSpPr>
          <p:nvPr>
            <p:ph idx="1"/>
          </p:nvPr>
        </p:nvSpPr>
        <p:spPr/>
        <p:txBody>
          <a:bodyPr>
            <a:normAutofit fontScale="92500" lnSpcReduction="20000"/>
          </a:bodyPr>
          <a:lstStyle/>
          <a:p>
            <a:r>
              <a:rPr lang="fr-FR" dirty="0"/>
              <a:t>Perspectives RH</a:t>
            </a:r>
          </a:p>
          <a:p>
            <a:pPr lvl="1"/>
            <a:r>
              <a:rPr lang="fr-FR" dirty="0"/>
              <a:t>Extension de la démarche sur d’autres domaines d’activités</a:t>
            </a:r>
          </a:p>
          <a:p>
            <a:pPr lvl="2"/>
            <a:r>
              <a:rPr lang="fr-FR" dirty="0"/>
              <a:t>Fonctions scolarité, financière, Ressources Humaines, secrétaire d’unité de recherche…</a:t>
            </a:r>
          </a:p>
          <a:p>
            <a:pPr lvl="1"/>
            <a:r>
              <a:rPr lang="fr-FR" dirty="0"/>
              <a:t>Objectiver la démarche d’évaluation de la compétence via un référentiel</a:t>
            </a:r>
          </a:p>
          <a:p>
            <a:pPr lvl="2"/>
            <a:r>
              <a:rPr lang="fr-FR" dirty="0"/>
              <a:t>Pour les entretiens professionnels avec les outils</a:t>
            </a:r>
          </a:p>
          <a:p>
            <a:pPr lvl="2"/>
            <a:r>
              <a:rPr lang="fr-FR" dirty="0"/>
              <a:t>Dans le cadre des recrutements / mobilités</a:t>
            </a:r>
          </a:p>
          <a:p>
            <a:pPr lvl="2"/>
            <a:r>
              <a:rPr lang="fr-FR" dirty="0"/>
              <a:t>Dans le cadre de développement des compétences (formation professionnelle…)</a:t>
            </a:r>
          </a:p>
          <a:p>
            <a:pPr lvl="1"/>
            <a:r>
              <a:rPr lang="fr-FR" dirty="0"/>
              <a:t>Permettre d’identifier des aires de mobilité / réorganisations futures, orientations diverses, redéploiement…</a:t>
            </a:r>
          </a:p>
        </p:txBody>
      </p:sp>
    </p:spTree>
    <p:extLst>
      <p:ext uri="{BB962C8B-B14F-4D97-AF65-F5344CB8AC3E}">
        <p14:creationId xmlns:p14="http://schemas.microsoft.com/office/powerpoint/2010/main" val="1743149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2AECEA-681C-FB48-9E12-2605827544D2}"/>
              </a:ext>
            </a:extLst>
          </p:cNvPr>
          <p:cNvSpPr>
            <a:spLocks noGrp="1"/>
          </p:cNvSpPr>
          <p:nvPr>
            <p:ph type="title"/>
          </p:nvPr>
        </p:nvSpPr>
        <p:spPr/>
        <p:txBody>
          <a:bodyPr/>
          <a:lstStyle/>
          <a:p>
            <a:r>
              <a:rPr lang="fr-FR" dirty="0"/>
              <a:t>Le constat</a:t>
            </a:r>
          </a:p>
        </p:txBody>
      </p:sp>
      <p:sp>
        <p:nvSpPr>
          <p:cNvPr id="3" name="Espace réservé du contenu 2">
            <a:extLst>
              <a:ext uri="{FF2B5EF4-FFF2-40B4-BE49-F238E27FC236}">
                <a16:creationId xmlns:a16="http://schemas.microsoft.com/office/drawing/2014/main" id="{80920547-EEAC-524D-A155-E15D932A2715}"/>
              </a:ext>
            </a:extLst>
          </p:cNvPr>
          <p:cNvSpPr>
            <a:spLocks noGrp="1"/>
          </p:cNvSpPr>
          <p:nvPr>
            <p:ph idx="1"/>
          </p:nvPr>
        </p:nvSpPr>
        <p:spPr>
          <a:xfrm>
            <a:off x="656560" y="1329070"/>
            <a:ext cx="8327950" cy="525130"/>
          </a:xfrm>
        </p:spPr>
        <p:txBody>
          <a:bodyPr/>
          <a:lstStyle/>
          <a:p>
            <a:r>
              <a:rPr lang="fr-FR" dirty="0"/>
              <a:t>Perspectives RH</a:t>
            </a:r>
          </a:p>
        </p:txBody>
      </p:sp>
      <p:graphicFrame>
        <p:nvGraphicFramePr>
          <p:cNvPr id="4" name="Chart 1">
            <a:extLst>
              <a:ext uri="{FF2B5EF4-FFF2-40B4-BE49-F238E27FC236}">
                <a16:creationId xmlns:a16="http://schemas.microsoft.com/office/drawing/2014/main" id="{EB80BEAB-AD8B-2740-A1AB-D89C41452271}"/>
              </a:ext>
            </a:extLst>
          </p:cNvPr>
          <p:cNvGraphicFramePr>
            <a:graphicFrameLocks/>
          </p:cNvGraphicFramePr>
          <p:nvPr>
            <p:extLst>
              <p:ext uri="{D42A27DB-BD31-4B8C-83A1-F6EECF244321}">
                <p14:modId xmlns:p14="http://schemas.microsoft.com/office/powerpoint/2010/main" val="1006366535"/>
              </p:ext>
            </p:extLst>
          </p:nvPr>
        </p:nvGraphicFramePr>
        <p:xfrm>
          <a:off x="1119242" y="1854200"/>
          <a:ext cx="7529458" cy="42799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6808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E15A8E-2F1E-FA42-98C4-F4C911FC3D33}"/>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A21A5831-0B98-1444-9770-56B0BC219000}"/>
              </a:ext>
            </a:extLst>
          </p:cNvPr>
          <p:cNvSpPr>
            <a:spLocks noGrp="1"/>
          </p:cNvSpPr>
          <p:nvPr>
            <p:ph idx="1"/>
          </p:nvPr>
        </p:nvSpPr>
        <p:spPr/>
        <p:txBody>
          <a:bodyPr>
            <a:normAutofit fontScale="92500" lnSpcReduction="10000"/>
          </a:bodyPr>
          <a:lstStyle/>
          <a:p>
            <a:r>
              <a:rPr lang="fr-FR" dirty="0"/>
              <a:t>Principale ressource de la DN = Capital Humain</a:t>
            </a:r>
          </a:p>
          <a:p>
            <a:r>
              <a:rPr lang="fr-FR" dirty="0"/>
              <a:t>Au niveau comptable le RH est compté comme une charge plutôt qu’une ressource</a:t>
            </a:r>
          </a:p>
          <a:p>
            <a:r>
              <a:rPr lang="fr-FR" dirty="0"/>
              <a:t>Difficulté d’appropriation à l’échelle d’une Direction (Culture Commune)</a:t>
            </a:r>
          </a:p>
          <a:p>
            <a:r>
              <a:rPr lang="fr-FR" dirty="0"/>
              <a:t>Même si pas mis en œuvre cela soulève des réflexions sur nos propres organisations de service</a:t>
            </a:r>
          </a:p>
          <a:p>
            <a:r>
              <a:rPr lang="fr-FR" dirty="0"/>
              <a:t>GPEEC indispensable (C</a:t>
            </a:r>
            <a:r>
              <a:rPr lang="fr-FR"/>
              <a:t>loudification</a:t>
            </a:r>
            <a:r>
              <a:rPr lang="fr-FR" dirty="0"/>
              <a:t>, SAAS, tendance ministérielle…).</a:t>
            </a:r>
          </a:p>
          <a:p>
            <a:r>
              <a:rPr lang="fr-FR" dirty="0"/>
              <a:t>Grille d’évaluation ou Grille comme support à l’échange pour construire les évolutions (formations, redéploiement…)</a:t>
            </a:r>
          </a:p>
        </p:txBody>
      </p:sp>
    </p:spTree>
    <p:extLst>
      <p:ext uri="{BB962C8B-B14F-4D97-AF65-F5344CB8AC3E}">
        <p14:creationId xmlns:p14="http://schemas.microsoft.com/office/powerpoint/2010/main" val="3482031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42FE5A-26DA-1348-91CF-507AA1B2BABD}"/>
              </a:ext>
            </a:extLst>
          </p:cNvPr>
          <p:cNvSpPr>
            <a:spLocks noGrp="1"/>
          </p:cNvSpPr>
          <p:nvPr>
            <p:ph type="title"/>
          </p:nvPr>
        </p:nvSpPr>
        <p:spPr/>
        <p:txBody>
          <a:bodyPr/>
          <a:lstStyle/>
          <a:p>
            <a:r>
              <a:rPr lang="fr-FR" dirty="0"/>
              <a:t>Plan</a:t>
            </a:r>
          </a:p>
        </p:txBody>
      </p:sp>
      <p:sp>
        <p:nvSpPr>
          <p:cNvPr id="3" name="Espace réservé du contenu 2">
            <a:extLst>
              <a:ext uri="{FF2B5EF4-FFF2-40B4-BE49-F238E27FC236}">
                <a16:creationId xmlns:a16="http://schemas.microsoft.com/office/drawing/2014/main" id="{A2366244-2735-234B-AC94-FFFC0E71022C}"/>
              </a:ext>
            </a:extLst>
          </p:cNvPr>
          <p:cNvSpPr>
            <a:spLocks noGrp="1"/>
          </p:cNvSpPr>
          <p:nvPr>
            <p:ph idx="1"/>
          </p:nvPr>
        </p:nvSpPr>
        <p:spPr/>
        <p:txBody>
          <a:bodyPr/>
          <a:lstStyle/>
          <a:p>
            <a:r>
              <a:rPr lang="fr-FR" dirty="0"/>
              <a:t>Objectifs</a:t>
            </a:r>
          </a:p>
          <a:p>
            <a:r>
              <a:rPr lang="fr-FR" dirty="0"/>
              <a:t>La démarche</a:t>
            </a:r>
          </a:p>
          <a:p>
            <a:r>
              <a:rPr lang="fr-FR" dirty="0"/>
              <a:t>Les outils</a:t>
            </a:r>
          </a:p>
          <a:p>
            <a:r>
              <a:rPr lang="fr-FR" dirty="0"/>
              <a:t>Le constat</a:t>
            </a:r>
          </a:p>
        </p:txBody>
      </p:sp>
    </p:spTree>
    <p:extLst>
      <p:ext uri="{BB962C8B-B14F-4D97-AF65-F5344CB8AC3E}">
        <p14:creationId xmlns:p14="http://schemas.microsoft.com/office/powerpoint/2010/main" val="3608503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61CA5D-8A43-2645-AF4D-449537F3990D}"/>
              </a:ext>
            </a:extLst>
          </p:cNvPr>
          <p:cNvSpPr>
            <a:spLocks noGrp="1"/>
          </p:cNvSpPr>
          <p:nvPr>
            <p:ph type="title"/>
          </p:nvPr>
        </p:nvSpPr>
        <p:spPr/>
        <p:txBody>
          <a:bodyPr/>
          <a:lstStyle/>
          <a:p>
            <a:r>
              <a:rPr lang="fr-FR" dirty="0"/>
              <a:t>Objectifs</a:t>
            </a:r>
          </a:p>
        </p:txBody>
      </p:sp>
      <p:sp>
        <p:nvSpPr>
          <p:cNvPr id="5" name="ZoneTexte 4">
            <a:extLst>
              <a:ext uri="{FF2B5EF4-FFF2-40B4-BE49-F238E27FC236}">
                <a16:creationId xmlns:a16="http://schemas.microsoft.com/office/drawing/2014/main" id="{D84F35A3-152C-EE47-A832-49C47568790A}"/>
              </a:ext>
            </a:extLst>
          </p:cNvPr>
          <p:cNvSpPr txBox="1"/>
          <p:nvPr/>
        </p:nvSpPr>
        <p:spPr>
          <a:xfrm>
            <a:off x="3917178" y="958018"/>
            <a:ext cx="417102" cy="5693866"/>
          </a:xfrm>
          <a:prstGeom prst="rect">
            <a:avLst/>
          </a:prstGeom>
          <a:noFill/>
        </p:spPr>
        <p:txBody>
          <a:bodyPr wrap="none" rtlCol="0">
            <a:spAutoFit/>
          </a:bodyPr>
          <a:lstStyle/>
          <a:p>
            <a:pPr algn="ctr"/>
            <a:r>
              <a:rPr lang="fr-FR" sz="2800" dirty="0">
                <a:solidFill>
                  <a:srgbClr val="0070C0"/>
                </a:solidFill>
              </a:rPr>
              <a:t>P</a:t>
            </a:r>
          </a:p>
          <a:p>
            <a:pPr algn="ctr"/>
            <a:r>
              <a:rPr lang="fr-FR" sz="2800" dirty="0">
                <a:solidFill>
                  <a:srgbClr val="0070C0"/>
                </a:solidFill>
              </a:rPr>
              <a:t>H</a:t>
            </a:r>
          </a:p>
          <a:p>
            <a:pPr algn="ctr"/>
            <a:r>
              <a:rPr lang="fr-FR" sz="2800" dirty="0">
                <a:solidFill>
                  <a:srgbClr val="0070C0"/>
                </a:solidFill>
              </a:rPr>
              <a:t>O</a:t>
            </a:r>
          </a:p>
          <a:p>
            <a:pPr algn="ctr"/>
            <a:r>
              <a:rPr lang="fr-FR" sz="2800" dirty="0" err="1">
                <a:solidFill>
                  <a:srgbClr val="0070C0"/>
                </a:solidFill>
              </a:rPr>
              <a:t>T</a:t>
            </a:r>
            <a:endParaRPr lang="fr-FR" sz="2800" dirty="0">
              <a:solidFill>
                <a:srgbClr val="0070C0"/>
              </a:solidFill>
            </a:endParaRPr>
          </a:p>
          <a:p>
            <a:pPr algn="ctr"/>
            <a:r>
              <a:rPr lang="fr-FR" sz="2800" dirty="0">
                <a:solidFill>
                  <a:srgbClr val="0070C0"/>
                </a:solidFill>
              </a:rPr>
              <a:t>O</a:t>
            </a:r>
          </a:p>
          <a:p>
            <a:pPr algn="ctr"/>
            <a:r>
              <a:rPr lang="fr-FR" sz="2800" dirty="0">
                <a:solidFill>
                  <a:srgbClr val="0070C0"/>
                </a:solidFill>
              </a:rPr>
              <a:t>G</a:t>
            </a:r>
          </a:p>
          <a:p>
            <a:pPr algn="ctr"/>
            <a:r>
              <a:rPr lang="fr-FR" sz="2800" dirty="0">
                <a:solidFill>
                  <a:srgbClr val="0070C0"/>
                </a:solidFill>
              </a:rPr>
              <a:t>R</a:t>
            </a:r>
          </a:p>
          <a:p>
            <a:pPr algn="ctr"/>
            <a:r>
              <a:rPr lang="fr-FR" sz="2800" dirty="0">
                <a:solidFill>
                  <a:srgbClr val="0070C0"/>
                </a:solidFill>
              </a:rPr>
              <a:t>A</a:t>
            </a:r>
          </a:p>
          <a:p>
            <a:pPr algn="ctr"/>
            <a:r>
              <a:rPr lang="fr-FR" sz="2800" dirty="0">
                <a:solidFill>
                  <a:srgbClr val="0070C0"/>
                </a:solidFill>
              </a:rPr>
              <a:t>P</a:t>
            </a:r>
          </a:p>
          <a:p>
            <a:pPr algn="ctr"/>
            <a:r>
              <a:rPr lang="fr-FR" sz="2800" dirty="0">
                <a:solidFill>
                  <a:srgbClr val="0070C0"/>
                </a:solidFill>
              </a:rPr>
              <a:t>H</a:t>
            </a:r>
          </a:p>
          <a:p>
            <a:pPr algn="ctr"/>
            <a:r>
              <a:rPr lang="fr-FR" sz="2800" dirty="0">
                <a:solidFill>
                  <a:srgbClr val="0070C0"/>
                </a:solidFill>
              </a:rPr>
              <a:t>I</a:t>
            </a:r>
          </a:p>
          <a:p>
            <a:pPr algn="ctr"/>
            <a:r>
              <a:rPr lang="fr-FR" sz="2800" dirty="0">
                <a:solidFill>
                  <a:srgbClr val="0070C0"/>
                </a:solidFill>
              </a:rPr>
              <a:t>E</a:t>
            </a:r>
          </a:p>
          <a:p>
            <a:pPr algn="ctr"/>
            <a:r>
              <a:rPr lang="fr-FR" sz="2800" dirty="0">
                <a:solidFill>
                  <a:srgbClr val="0070C0"/>
                </a:solidFill>
              </a:rPr>
              <a:t>R</a:t>
            </a:r>
          </a:p>
        </p:txBody>
      </p:sp>
      <p:sp>
        <p:nvSpPr>
          <p:cNvPr id="7" name="ZoneTexte 6">
            <a:extLst>
              <a:ext uri="{FF2B5EF4-FFF2-40B4-BE49-F238E27FC236}">
                <a16:creationId xmlns:a16="http://schemas.microsoft.com/office/drawing/2014/main" id="{7296F703-05A7-8447-A1C6-D7F1E3F1AEB8}"/>
              </a:ext>
            </a:extLst>
          </p:cNvPr>
          <p:cNvSpPr txBox="1"/>
          <p:nvPr/>
        </p:nvSpPr>
        <p:spPr>
          <a:xfrm>
            <a:off x="3923810" y="3940619"/>
            <a:ext cx="2510624" cy="523220"/>
          </a:xfrm>
          <a:prstGeom prst="rect">
            <a:avLst/>
          </a:prstGeom>
          <a:noFill/>
        </p:spPr>
        <p:txBody>
          <a:bodyPr wrap="none" rtlCol="0">
            <a:spAutoFit/>
          </a:bodyPr>
          <a:lstStyle/>
          <a:p>
            <a:pPr algn="ctr"/>
            <a:r>
              <a:rPr lang="fr-FR" sz="2800" dirty="0">
                <a:solidFill>
                  <a:srgbClr val="00B050"/>
                </a:solidFill>
              </a:rPr>
              <a:t>A N </a:t>
            </a:r>
            <a:r>
              <a:rPr lang="fr-FR" sz="2800" dirty="0" err="1">
                <a:solidFill>
                  <a:srgbClr val="00B050"/>
                </a:solidFill>
              </a:rPr>
              <a:t>T</a:t>
            </a:r>
            <a:r>
              <a:rPr lang="fr-FR" sz="2800" dirty="0">
                <a:solidFill>
                  <a:srgbClr val="00B050"/>
                </a:solidFill>
              </a:rPr>
              <a:t> I C I P E R</a:t>
            </a:r>
          </a:p>
        </p:txBody>
      </p:sp>
      <p:sp>
        <p:nvSpPr>
          <p:cNvPr id="8" name="ZoneTexte 7">
            <a:extLst>
              <a:ext uri="{FF2B5EF4-FFF2-40B4-BE49-F238E27FC236}">
                <a16:creationId xmlns:a16="http://schemas.microsoft.com/office/drawing/2014/main" id="{C12D2715-978D-6C41-B7E1-64C1F3B9E09D}"/>
              </a:ext>
            </a:extLst>
          </p:cNvPr>
          <p:cNvSpPr txBox="1"/>
          <p:nvPr/>
        </p:nvSpPr>
        <p:spPr>
          <a:xfrm>
            <a:off x="2728784" y="6072705"/>
            <a:ext cx="1609736" cy="523220"/>
          </a:xfrm>
          <a:prstGeom prst="rect">
            <a:avLst/>
          </a:prstGeom>
          <a:noFill/>
        </p:spPr>
        <p:txBody>
          <a:bodyPr wrap="none" rtlCol="0">
            <a:spAutoFit/>
          </a:bodyPr>
          <a:lstStyle/>
          <a:p>
            <a:pPr algn="ctr"/>
            <a:r>
              <a:rPr lang="fr-FR" sz="2800" dirty="0">
                <a:solidFill>
                  <a:srgbClr val="FFC000"/>
                </a:solidFill>
              </a:rPr>
              <a:t>G E R E R</a:t>
            </a:r>
          </a:p>
        </p:txBody>
      </p:sp>
      <p:sp>
        <p:nvSpPr>
          <p:cNvPr id="9" name="ZoneTexte 8">
            <a:extLst>
              <a:ext uri="{FF2B5EF4-FFF2-40B4-BE49-F238E27FC236}">
                <a16:creationId xmlns:a16="http://schemas.microsoft.com/office/drawing/2014/main" id="{CC915979-B1BF-D34B-AA21-B1B4A30B674E}"/>
              </a:ext>
            </a:extLst>
          </p:cNvPr>
          <p:cNvSpPr txBox="1"/>
          <p:nvPr/>
        </p:nvSpPr>
        <p:spPr>
          <a:xfrm>
            <a:off x="5981163" y="525621"/>
            <a:ext cx="474809" cy="3970318"/>
          </a:xfrm>
          <a:prstGeom prst="rect">
            <a:avLst/>
          </a:prstGeom>
          <a:noFill/>
        </p:spPr>
        <p:txBody>
          <a:bodyPr wrap="none" rtlCol="0">
            <a:spAutoFit/>
          </a:bodyPr>
          <a:lstStyle/>
          <a:p>
            <a:pPr algn="ctr"/>
            <a:r>
              <a:rPr lang="fr-FR" sz="2800" dirty="0">
                <a:solidFill>
                  <a:srgbClr val="7030A0"/>
                </a:solidFill>
              </a:rPr>
              <a:t>A</a:t>
            </a:r>
          </a:p>
          <a:p>
            <a:pPr algn="ctr"/>
            <a:r>
              <a:rPr lang="fr-FR" sz="2800" dirty="0">
                <a:solidFill>
                  <a:srgbClr val="7030A0"/>
                </a:solidFill>
              </a:rPr>
              <a:t>M</a:t>
            </a:r>
          </a:p>
          <a:p>
            <a:pPr algn="ctr"/>
            <a:r>
              <a:rPr lang="fr-FR" sz="2800" dirty="0">
                <a:solidFill>
                  <a:srgbClr val="7030A0"/>
                </a:solidFill>
              </a:rPr>
              <a:t>E</a:t>
            </a:r>
          </a:p>
          <a:p>
            <a:pPr algn="ctr"/>
            <a:r>
              <a:rPr lang="fr-FR" sz="2800" dirty="0">
                <a:solidFill>
                  <a:srgbClr val="7030A0"/>
                </a:solidFill>
              </a:rPr>
              <a:t>L</a:t>
            </a:r>
          </a:p>
          <a:p>
            <a:pPr algn="ctr"/>
            <a:r>
              <a:rPr lang="fr-FR" sz="2800" dirty="0">
                <a:solidFill>
                  <a:srgbClr val="7030A0"/>
                </a:solidFill>
              </a:rPr>
              <a:t>I</a:t>
            </a:r>
          </a:p>
          <a:p>
            <a:pPr algn="ctr"/>
            <a:r>
              <a:rPr lang="fr-FR" sz="2800" dirty="0">
                <a:solidFill>
                  <a:srgbClr val="7030A0"/>
                </a:solidFill>
              </a:rPr>
              <a:t>O</a:t>
            </a:r>
          </a:p>
          <a:p>
            <a:pPr algn="ctr"/>
            <a:r>
              <a:rPr lang="fr-FR" sz="2800" dirty="0">
                <a:solidFill>
                  <a:srgbClr val="7030A0"/>
                </a:solidFill>
              </a:rPr>
              <a:t>R</a:t>
            </a:r>
          </a:p>
          <a:p>
            <a:pPr algn="ctr"/>
            <a:r>
              <a:rPr lang="fr-FR" sz="2800" dirty="0">
                <a:solidFill>
                  <a:srgbClr val="7030A0"/>
                </a:solidFill>
              </a:rPr>
              <a:t>E</a:t>
            </a:r>
          </a:p>
          <a:p>
            <a:pPr algn="ctr"/>
            <a:r>
              <a:rPr lang="fr-FR" sz="2800" dirty="0">
                <a:solidFill>
                  <a:srgbClr val="7030A0"/>
                </a:solidFill>
              </a:rPr>
              <a:t>R</a:t>
            </a:r>
          </a:p>
        </p:txBody>
      </p:sp>
    </p:spTree>
    <p:extLst>
      <p:ext uri="{BB962C8B-B14F-4D97-AF65-F5344CB8AC3E}">
        <p14:creationId xmlns:p14="http://schemas.microsoft.com/office/powerpoint/2010/main" val="3499839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5ED0-1598-F94C-8176-16BC0791AD2D}"/>
              </a:ext>
            </a:extLst>
          </p:cNvPr>
          <p:cNvSpPr>
            <a:spLocks noGrp="1"/>
          </p:cNvSpPr>
          <p:nvPr>
            <p:ph type="title"/>
          </p:nvPr>
        </p:nvSpPr>
        <p:spPr/>
        <p:txBody>
          <a:bodyPr/>
          <a:lstStyle/>
          <a:p>
            <a:r>
              <a:rPr lang="fr-FR" dirty="0"/>
              <a:t>Objectifs</a:t>
            </a:r>
          </a:p>
        </p:txBody>
      </p:sp>
      <p:sp>
        <p:nvSpPr>
          <p:cNvPr id="3" name="Espace réservé du contenu 2">
            <a:extLst>
              <a:ext uri="{FF2B5EF4-FFF2-40B4-BE49-F238E27FC236}">
                <a16:creationId xmlns:a16="http://schemas.microsoft.com/office/drawing/2014/main" id="{DB9A29BD-9098-6D4C-9C37-2D8FBA5186F4}"/>
              </a:ext>
            </a:extLst>
          </p:cNvPr>
          <p:cNvSpPr>
            <a:spLocks noGrp="1"/>
          </p:cNvSpPr>
          <p:nvPr>
            <p:ph idx="1"/>
          </p:nvPr>
        </p:nvSpPr>
        <p:spPr>
          <a:xfrm>
            <a:off x="656560" y="1329070"/>
            <a:ext cx="8327950" cy="817230"/>
          </a:xfrm>
        </p:spPr>
        <p:txBody>
          <a:bodyPr>
            <a:normAutofit lnSpcReduction="10000"/>
          </a:bodyPr>
          <a:lstStyle/>
          <a:p>
            <a:r>
              <a:rPr lang="fr-FR" dirty="0"/>
              <a:t>Une réponse GPEEC pour chaque contexte spécifique</a:t>
            </a:r>
          </a:p>
        </p:txBody>
      </p:sp>
      <p:graphicFrame>
        <p:nvGraphicFramePr>
          <p:cNvPr id="4" name="Espace réservé du contenu 5">
            <a:extLst>
              <a:ext uri="{FF2B5EF4-FFF2-40B4-BE49-F238E27FC236}">
                <a16:creationId xmlns:a16="http://schemas.microsoft.com/office/drawing/2014/main" id="{6F2DC747-3EE7-624C-B987-1AD03D61C069}"/>
              </a:ext>
            </a:extLst>
          </p:cNvPr>
          <p:cNvGraphicFramePr>
            <a:graphicFrameLocks/>
          </p:cNvGraphicFramePr>
          <p:nvPr>
            <p:extLst>
              <p:ext uri="{D42A27DB-BD31-4B8C-83A1-F6EECF244321}">
                <p14:modId xmlns:p14="http://schemas.microsoft.com/office/powerpoint/2010/main" val="3603195611"/>
              </p:ext>
            </p:extLst>
          </p:nvPr>
        </p:nvGraphicFramePr>
        <p:xfrm>
          <a:off x="656560" y="2390849"/>
          <a:ext cx="8229600" cy="2908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214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110562-212B-384D-9010-CAFC92B7591F}"/>
              </a:ext>
            </a:extLst>
          </p:cNvPr>
          <p:cNvSpPr>
            <a:spLocks noGrp="1"/>
          </p:cNvSpPr>
          <p:nvPr>
            <p:ph type="title"/>
          </p:nvPr>
        </p:nvSpPr>
        <p:spPr/>
        <p:txBody>
          <a:bodyPr/>
          <a:lstStyle/>
          <a:p>
            <a:r>
              <a:rPr lang="fr-FR" dirty="0"/>
              <a:t>Objectifs</a:t>
            </a:r>
          </a:p>
        </p:txBody>
      </p:sp>
      <p:sp>
        <p:nvSpPr>
          <p:cNvPr id="3" name="Espace réservé du contenu 2">
            <a:extLst>
              <a:ext uri="{FF2B5EF4-FFF2-40B4-BE49-F238E27FC236}">
                <a16:creationId xmlns:a16="http://schemas.microsoft.com/office/drawing/2014/main" id="{171F61F4-0B6E-D84A-9E11-DD8840694C00}"/>
              </a:ext>
            </a:extLst>
          </p:cNvPr>
          <p:cNvSpPr>
            <a:spLocks noGrp="1"/>
          </p:cNvSpPr>
          <p:nvPr>
            <p:ph idx="1"/>
          </p:nvPr>
        </p:nvSpPr>
        <p:spPr/>
        <p:txBody>
          <a:bodyPr>
            <a:normAutofit fontScale="85000" lnSpcReduction="20000"/>
          </a:bodyPr>
          <a:lstStyle/>
          <a:p>
            <a:r>
              <a:rPr lang="fr-FR" dirty="0"/>
              <a:t>Préparation aux évolutions côté agent et côté Direction en lien avec le </a:t>
            </a:r>
            <a:r>
              <a:rPr lang="fr-FR" b="1" i="1" dirty="0"/>
              <a:t>projet de service</a:t>
            </a:r>
          </a:p>
          <a:p>
            <a:r>
              <a:rPr lang="fr-FR" dirty="0"/>
              <a:t>La DN a souhaité engager cette démarche pour plusieurs raisons :</a:t>
            </a:r>
          </a:p>
          <a:p>
            <a:pPr lvl="1"/>
            <a:r>
              <a:rPr lang="fr-FR" b="1" dirty="0"/>
              <a:t>Professionnalisation des équipes</a:t>
            </a:r>
          </a:p>
          <a:p>
            <a:pPr lvl="1"/>
            <a:r>
              <a:rPr lang="fr-FR" dirty="0"/>
              <a:t>En pleine transformation, la DN est à la recherche </a:t>
            </a:r>
            <a:r>
              <a:rPr lang="fr-FR" b="1" dirty="0"/>
              <a:t>d’outils lui permettant de faciliter sa mutation</a:t>
            </a:r>
          </a:p>
          <a:p>
            <a:pPr lvl="1"/>
            <a:r>
              <a:rPr lang="fr-FR" dirty="0"/>
              <a:t>Une des clefs de cette réussite est </a:t>
            </a:r>
            <a:r>
              <a:rPr lang="fr-FR" b="1" dirty="0"/>
              <a:t>d’accompagner les personnels dans ce changement </a:t>
            </a:r>
            <a:r>
              <a:rPr lang="fr-FR" dirty="0"/>
              <a:t>en les amenant à développer de </a:t>
            </a:r>
            <a:r>
              <a:rPr lang="fr-FR" b="1" dirty="0"/>
              <a:t>nouvelles compétences</a:t>
            </a:r>
          </a:p>
          <a:p>
            <a:pPr lvl="1"/>
            <a:r>
              <a:rPr lang="fr-FR" dirty="0"/>
              <a:t>Faire le point sur les ressources, </a:t>
            </a:r>
            <a:r>
              <a:rPr lang="fr-FR" b="1" dirty="0"/>
              <a:t>les manques</a:t>
            </a:r>
          </a:p>
          <a:p>
            <a:r>
              <a:rPr lang="fr-FR" dirty="0"/>
              <a:t>Er pour les agents :</a:t>
            </a:r>
          </a:p>
          <a:p>
            <a:pPr lvl="1"/>
            <a:r>
              <a:rPr lang="fr-FR" dirty="0"/>
              <a:t>Les aider à </a:t>
            </a:r>
            <a:r>
              <a:rPr lang="fr-FR" b="1" dirty="0"/>
              <a:t>trouver leur place</a:t>
            </a:r>
            <a:r>
              <a:rPr lang="fr-FR" dirty="0"/>
              <a:t>, se situer dans l’organisation</a:t>
            </a:r>
          </a:p>
          <a:p>
            <a:endParaRPr lang="fr-FR" dirty="0"/>
          </a:p>
        </p:txBody>
      </p:sp>
    </p:spTree>
    <p:extLst>
      <p:ext uri="{BB962C8B-B14F-4D97-AF65-F5344CB8AC3E}">
        <p14:creationId xmlns:p14="http://schemas.microsoft.com/office/powerpoint/2010/main" val="2196418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3D6B84-D4D3-B849-BAB0-09CBD5D8DEF7}"/>
              </a:ext>
            </a:extLst>
          </p:cNvPr>
          <p:cNvSpPr>
            <a:spLocks noGrp="1"/>
          </p:cNvSpPr>
          <p:nvPr>
            <p:ph type="title"/>
          </p:nvPr>
        </p:nvSpPr>
        <p:spPr/>
        <p:txBody>
          <a:bodyPr/>
          <a:lstStyle/>
          <a:p>
            <a:r>
              <a:rPr lang="fr-FR" dirty="0"/>
              <a:t>La démarche</a:t>
            </a:r>
          </a:p>
        </p:txBody>
      </p:sp>
      <p:pic>
        <p:nvPicPr>
          <p:cNvPr id="4" name="Image 3">
            <a:extLst>
              <a:ext uri="{FF2B5EF4-FFF2-40B4-BE49-F238E27FC236}">
                <a16:creationId xmlns:a16="http://schemas.microsoft.com/office/drawing/2014/main" id="{239EF2D9-37F7-C54F-A758-02D371D97E50}"/>
              </a:ext>
            </a:extLst>
          </p:cNvPr>
          <p:cNvPicPr>
            <a:picLocks noChangeAspect="1"/>
          </p:cNvPicPr>
          <p:nvPr/>
        </p:nvPicPr>
        <p:blipFill>
          <a:blip r:embed="rId3"/>
          <a:stretch>
            <a:fillRect/>
          </a:stretch>
        </p:blipFill>
        <p:spPr>
          <a:xfrm>
            <a:off x="656559" y="906720"/>
            <a:ext cx="8327951" cy="5151617"/>
          </a:xfrm>
          <a:prstGeom prst="rect">
            <a:avLst/>
          </a:prstGeom>
        </p:spPr>
      </p:pic>
      <p:sp>
        <p:nvSpPr>
          <p:cNvPr id="5" name="ZoneTexte 4">
            <a:extLst>
              <a:ext uri="{FF2B5EF4-FFF2-40B4-BE49-F238E27FC236}">
                <a16:creationId xmlns:a16="http://schemas.microsoft.com/office/drawing/2014/main" id="{58FF5F0F-25CF-8446-A863-7646452D23C7}"/>
              </a:ext>
            </a:extLst>
          </p:cNvPr>
          <p:cNvSpPr txBox="1"/>
          <p:nvPr/>
        </p:nvSpPr>
        <p:spPr>
          <a:xfrm>
            <a:off x="1178444" y="6243379"/>
            <a:ext cx="4523856" cy="276999"/>
          </a:xfrm>
          <a:prstGeom prst="rect">
            <a:avLst/>
          </a:prstGeom>
          <a:noFill/>
        </p:spPr>
        <p:txBody>
          <a:bodyPr wrap="square" rtlCol="0">
            <a:spAutoFit/>
          </a:bodyPr>
          <a:lstStyle/>
          <a:p>
            <a:r>
              <a:rPr lang="fr-FR" sz="1200" b="1" i="1" dirty="0"/>
              <a:t>“la Roue des compétences”, modèle mis au point par Claude </a:t>
            </a:r>
            <a:r>
              <a:rPr lang="fr-FR" sz="1200" b="1" i="1" dirty="0" err="1"/>
              <a:t>Flück</a:t>
            </a:r>
            <a:endParaRPr lang="fr-FR" sz="1200" i="1" dirty="0"/>
          </a:p>
        </p:txBody>
      </p:sp>
    </p:spTree>
    <p:extLst>
      <p:ext uri="{BB962C8B-B14F-4D97-AF65-F5344CB8AC3E}">
        <p14:creationId xmlns:p14="http://schemas.microsoft.com/office/powerpoint/2010/main" val="97566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887F27-B1A5-934F-90E8-45432017C79F}"/>
              </a:ext>
            </a:extLst>
          </p:cNvPr>
          <p:cNvSpPr>
            <a:spLocks noGrp="1"/>
          </p:cNvSpPr>
          <p:nvPr>
            <p:ph type="title"/>
          </p:nvPr>
        </p:nvSpPr>
        <p:spPr/>
        <p:txBody>
          <a:bodyPr/>
          <a:lstStyle/>
          <a:p>
            <a:r>
              <a:rPr lang="fr-FR" dirty="0"/>
              <a:t>La démarche</a:t>
            </a:r>
          </a:p>
        </p:txBody>
      </p:sp>
      <p:sp>
        <p:nvSpPr>
          <p:cNvPr id="3" name="Espace réservé du contenu 2">
            <a:extLst>
              <a:ext uri="{FF2B5EF4-FFF2-40B4-BE49-F238E27FC236}">
                <a16:creationId xmlns:a16="http://schemas.microsoft.com/office/drawing/2014/main" id="{0FD8056D-5D3E-954B-9061-32DC6DE515F1}"/>
              </a:ext>
            </a:extLst>
          </p:cNvPr>
          <p:cNvSpPr>
            <a:spLocks noGrp="1"/>
          </p:cNvSpPr>
          <p:nvPr>
            <p:ph idx="1"/>
          </p:nvPr>
        </p:nvSpPr>
        <p:spPr/>
        <p:txBody>
          <a:bodyPr>
            <a:normAutofit/>
          </a:bodyPr>
          <a:lstStyle/>
          <a:p>
            <a:r>
              <a:rPr lang="fr-FR" dirty="0"/>
              <a:t>DRH : Expérimentation avec la DN en 2016</a:t>
            </a:r>
          </a:p>
          <a:p>
            <a:r>
              <a:rPr lang="fr-FR" dirty="0"/>
              <a:t>Service Applications</a:t>
            </a:r>
          </a:p>
          <a:p>
            <a:pPr lvl="1"/>
            <a:r>
              <a:rPr lang="fr-FR" dirty="0"/>
              <a:t>En pratique</a:t>
            </a:r>
          </a:p>
          <a:p>
            <a:pPr lvl="2"/>
            <a:r>
              <a:rPr lang="fr-FR" dirty="0"/>
              <a:t>Ateliers collaboratifs ‘service applications’ / GPEEC</a:t>
            </a:r>
          </a:p>
          <a:p>
            <a:pPr lvl="2"/>
            <a:r>
              <a:rPr lang="fr-FR" dirty="0"/>
              <a:t>Mise en application avec les agents</a:t>
            </a:r>
          </a:p>
          <a:p>
            <a:pPr lvl="2"/>
            <a:r>
              <a:rPr lang="fr-FR" dirty="0"/>
              <a:t>Intégration de la stratégie numérique</a:t>
            </a:r>
          </a:p>
          <a:p>
            <a:pPr lvl="2"/>
            <a:r>
              <a:rPr lang="fr-FR" dirty="0"/>
              <a:t>Appui pour la transformation vers la DN</a:t>
            </a:r>
          </a:p>
          <a:p>
            <a:pPr lvl="2"/>
            <a:r>
              <a:rPr lang="fr-FR" dirty="0"/>
              <a:t>Extension aux autres services de la DN</a:t>
            </a:r>
          </a:p>
          <a:p>
            <a:pPr lvl="3"/>
            <a:r>
              <a:rPr lang="fr-FR" dirty="0"/>
              <a:t>RT / </a:t>
            </a:r>
            <a:r>
              <a:rPr lang="fr-FR" dirty="0" err="1"/>
              <a:t>InfoProx</a:t>
            </a:r>
            <a:r>
              <a:rPr lang="fr-FR" dirty="0"/>
              <a:t> / Infra / Usages</a:t>
            </a:r>
          </a:p>
          <a:p>
            <a:pPr lvl="3"/>
            <a:endParaRPr lang="fr-FR" dirty="0"/>
          </a:p>
        </p:txBody>
      </p:sp>
    </p:spTree>
    <p:extLst>
      <p:ext uri="{BB962C8B-B14F-4D97-AF65-F5344CB8AC3E}">
        <p14:creationId xmlns:p14="http://schemas.microsoft.com/office/powerpoint/2010/main" val="977186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55F85E-7C45-5E46-ABED-DFFDBB04B156}"/>
              </a:ext>
            </a:extLst>
          </p:cNvPr>
          <p:cNvSpPr>
            <a:spLocks noGrp="1"/>
          </p:cNvSpPr>
          <p:nvPr>
            <p:ph type="title"/>
          </p:nvPr>
        </p:nvSpPr>
        <p:spPr/>
        <p:txBody>
          <a:bodyPr/>
          <a:lstStyle/>
          <a:p>
            <a:r>
              <a:rPr lang="fr-FR" dirty="0"/>
              <a:t>La démarche</a:t>
            </a:r>
          </a:p>
        </p:txBody>
      </p:sp>
      <p:sp>
        <p:nvSpPr>
          <p:cNvPr id="3" name="Espace réservé du contenu 2">
            <a:extLst>
              <a:ext uri="{FF2B5EF4-FFF2-40B4-BE49-F238E27FC236}">
                <a16:creationId xmlns:a16="http://schemas.microsoft.com/office/drawing/2014/main" id="{D0E92A19-F66F-7B4B-9A7C-8D999D44242E}"/>
              </a:ext>
            </a:extLst>
          </p:cNvPr>
          <p:cNvSpPr>
            <a:spLocks noGrp="1"/>
          </p:cNvSpPr>
          <p:nvPr>
            <p:ph idx="1"/>
          </p:nvPr>
        </p:nvSpPr>
        <p:spPr>
          <a:xfrm>
            <a:off x="656560" y="1329070"/>
            <a:ext cx="8327950" cy="614030"/>
          </a:xfrm>
        </p:spPr>
        <p:txBody>
          <a:bodyPr/>
          <a:lstStyle/>
          <a:p>
            <a:r>
              <a:rPr lang="fr-FR" dirty="0"/>
              <a:t>Des informaticiens …</a:t>
            </a:r>
          </a:p>
        </p:txBody>
      </p:sp>
      <p:pic>
        <p:nvPicPr>
          <p:cNvPr id="4" name="Image 3">
            <a:extLst>
              <a:ext uri="{FF2B5EF4-FFF2-40B4-BE49-F238E27FC236}">
                <a16:creationId xmlns:a16="http://schemas.microsoft.com/office/drawing/2014/main" id="{95CCDAF6-C506-264B-884E-9EDA435F33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93566" y="2077485"/>
            <a:ext cx="876639" cy="2410755"/>
          </a:xfrm>
          <a:prstGeom prst="rect">
            <a:avLst/>
          </a:prstGeom>
        </p:spPr>
      </p:pic>
      <p:pic>
        <p:nvPicPr>
          <p:cNvPr id="5" name="Image 4">
            <a:extLst>
              <a:ext uri="{FF2B5EF4-FFF2-40B4-BE49-F238E27FC236}">
                <a16:creationId xmlns:a16="http://schemas.microsoft.com/office/drawing/2014/main" id="{4FCDCBE5-E889-6C44-BA73-5B6C6C01B57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9710" y="2075285"/>
            <a:ext cx="806319" cy="2412955"/>
          </a:xfrm>
          <a:prstGeom prst="rect">
            <a:avLst/>
          </a:prstGeom>
        </p:spPr>
      </p:pic>
      <p:pic>
        <p:nvPicPr>
          <p:cNvPr id="6" name="Image 5">
            <a:extLst>
              <a:ext uri="{FF2B5EF4-FFF2-40B4-BE49-F238E27FC236}">
                <a16:creationId xmlns:a16="http://schemas.microsoft.com/office/drawing/2014/main" id="{B2C9F232-9AF3-0842-814C-24147C3A55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54730" y="2075285"/>
            <a:ext cx="877439" cy="2412955"/>
          </a:xfrm>
          <a:prstGeom prst="rect">
            <a:avLst/>
          </a:prstGeom>
        </p:spPr>
      </p:pic>
      <p:pic>
        <p:nvPicPr>
          <p:cNvPr id="7" name="Image 6">
            <a:extLst>
              <a:ext uri="{FF2B5EF4-FFF2-40B4-BE49-F238E27FC236}">
                <a16:creationId xmlns:a16="http://schemas.microsoft.com/office/drawing/2014/main" id="{7605AC19-6C1C-E145-9561-F129E79AA61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68449" y="2073275"/>
            <a:ext cx="844952" cy="2414964"/>
          </a:xfrm>
          <a:prstGeom prst="rect">
            <a:avLst/>
          </a:prstGeom>
        </p:spPr>
      </p:pic>
      <p:pic>
        <p:nvPicPr>
          <p:cNvPr id="8" name="Image 7">
            <a:extLst>
              <a:ext uri="{FF2B5EF4-FFF2-40B4-BE49-F238E27FC236}">
                <a16:creationId xmlns:a16="http://schemas.microsoft.com/office/drawing/2014/main" id="{89F55C23-B447-134B-8744-C54E230819E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6715" y="2034007"/>
            <a:ext cx="892448" cy="2454232"/>
          </a:xfrm>
          <a:prstGeom prst="rect">
            <a:avLst/>
          </a:prstGeom>
        </p:spPr>
      </p:pic>
      <p:sp>
        <p:nvSpPr>
          <p:cNvPr id="9" name="ZoneTexte 8">
            <a:extLst>
              <a:ext uri="{FF2B5EF4-FFF2-40B4-BE49-F238E27FC236}">
                <a16:creationId xmlns:a16="http://schemas.microsoft.com/office/drawing/2014/main" id="{8C2A0CD3-90FC-2141-A107-7B8BA4958864}"/>
              </a:ext>
            </a:extLst>
          </p:cNvPr>
          <p:cNvSpPr txBox="1"/>
          <p:nvPr/>
        </p:nvSpPr>
        <p:spPr>
          <a:xfrm>
            <a:off x="1135983" y="4628104"/>
            <a:ext cx="1551008" cy="1477328"/>
          </a:xfrm>
          <a:prstGeom prst="rect">
            <a:avLst/>
          </a:prstGeom>
          <a:noFill/>
        </p:spPr>
        <p:txBody>
          <a:bodyPr wrap="square" rtlCol="0">
            <a:spAutoFit/>
          </a:bodyPr>
          <a:lstStyle/>
          <a:p>
            <a:r>
              <a:rPr lang="fr-FR" dirty="0"/>
              <a:t>DBA</a:t>
            </a:r>
          </a:p>
          <a:p>
            <a:r>
              <a:rPr lang="fr-FR" dirty="0"/>
              <a:t>Extractions</a:t>
            </a:r>
          </a:p>
          <a:p>
            <a:r>
              <a:rPr lang="fr-FR" dirty="0"/>
              <a:t>Admin. Système</a:t>
            </a:r>
          </a:p>
          <a:p>
            <a:r>
              <a:rPr lang="fr-FR" dirty="0"/>
              <a:t>Support</a:t>
            </a:r>
          </a:p>
        </p:txBody>
      </p:sp>
      <p:sp>
        <p:nvSpPr>
          <p:cNvPr id="10" name="ZoneTexte 9">
            <a:extLst>
              <a:ext uri="{FF2B5EF4-FFF2-40B4-BE49-F238E27FC236}">
                <a16:creationId xmlns:a16="http://schemas.microsoft.com/office/drawing/2014/main" id="{F29E0F3E-2614-C542-A746-D382DD1D51D4}"/>
              </a:ext>
            </a:extLst>
          </p:cNvPr>
          <p:cNvSpPr txBox="1"/>
          <p:nvPr/>
        </p:nvSpPr>
        <p:spPr>
          <a:xfrm>
            <a:off x="2458495" y="4644504"/>
            <a:ext cx="1551008" cy="1477328"/>
          </a:xfrm>
          <a:prstGeom prst="rect">
            <a:avLst/>
          </a:prstGeom>
          <a:noFill/>
        </p:spPr>
        <p:txBody>
          <a:bodyPr wrap="square" rtlCol="0">
            <a:spAutoFit/>
          </a:bodyPr>
          <a:lstStyle/>
          <a:p>
            <a:r>
              <a:rPr lang="fr-FR" dirty="0"/>
              <a:t>SIFAC</a:t>
            </a:r>
          </a:p>
          <a:p>
            <a:r>
              <a:rPr lang="fr-FR" dirty="0"/>
              <a:t>Extractions</a:t>
            </a:r>
          </a:p>
          <a:p>
            <a:r>
              <a:rPr lang="fr-FR" dirty="0"/>
              <a:t>BO</a:t>
            </a:r>
          </a:p>
          <a:p>
            <a:r>
              <a:rPr lang="fr-FR" dirty="0"/>
              <a:t>Projets</a:t>
            </a:r>
          </a:p>
          <a:p>
            <a:r>
              <a:rPr lang="fr-FR" dirty="0"/>
              <a:t>Support</a:t>
            </a:r>
          </a:p>
        </p:txBody>
      </p:sp>
      <p:sp>
        <p:nvSpPr>
          <p:cNvPr id="11" name="ZoneTexte 10">
            <a:extLst>
              <a:ext uri="{FF2B5EF4-FFF2-40B4-BE49-F238E27FC236}">
                <a16:creationId xmlns:a16="http://schemas.microsoft.com/office/drawing/2014/main" id="{AC2B8EA2-AF86-F240-9C60-556F30FF79DF}"/>
              </a:ext>
            </a:extLst>
          </p:cNvPr>
          <p:cNvSpPr txBox="1"/>
          <p:nvPr/>
        </p:nvSpPr>
        <p:spPr>
          <a:xfrm>
            <a:off x="3916905" y="4644508"/>
            <a:ext cx="1551008" cy="1754326"/>
          </a:xfrm>
          <a:prstGeom prst="rect">
            <a:avLst/>
          </a:prstGeom>
          <a:noFill/>
        </p:spPr>
        <p:txBody>
          <a:bodyPr wrap="square" rtlCol="0">
            <a:spAutoFit/>
          </a:bodyPr>
          <a:lstStyle/>
          <a:p>
            <a:r>
              <a:rPr lang="fr-FR" dirty="0"/>
              <a:t>Dev.</a:t>
            </a:r>
          </a:p>
          <a:p>
            <a:r>
              <a:rPr lang="fr-FR" dirty="0"/>
              <a:t>Intégration</a:t>
            </a:r>
          </a:p>
          <a:p>
            <a:r>
              <a:rPr lang="fr-FR" dirty="0"/>
              <a:t>Extractions</a:t>
            </a:r>
          </a:p>
          <a:p>
            <a:r>
              <a:rPr lang="fr-FR" dirty="0"/>
              <a:t>Admin. Système</a:t>
            </a:r>
          </a:p>
          <a:p>
            <a:r>
              <a:rPr lang="fr-FR" dirty="0"/>
              <a:t>Gestion Projet</a:t>
            </a:r>
          </a:p>
        </p:txBody>
      </p:sp>
      <p:sp>
        <p:nvSpPr>
          <p:cNvPr id="12" name="ZoneTexte 11">
            <a:extLst>
              <a:ext uri="{FF2B5EF4-FFF2-40B4-BE49-F238E27FC236}">
                <a16:creationId xmlns:a16="http://schemas.microsoft.com/office/drawing/2014/main" id="{5406F603-7358-B140-9E9B-E9A9F791E910}"/>
              </a:ext>
            </a:extLst>
          </p:cNvPr>
          <p:cNvSpPr txBox="1"/>
          <p:nvPr/>
        </p:nvSpPr>
        <p:spPr>
          <a:xfrm>
            <a:off x="5317441" y="4644502"/>
            <a:ext cx="1551008" cy="1477328"/>
          </a:xfrm>
          <a:prstGeom prst="rect">
            <a:avLst/>
          </a:prstGeom>
          <a:noFill/>
        </p:spPr>
        <p:txBody>
          <a:bodyPr wrap="square" rtlCol="0">
            <a:spAutoFit/>
          </a:bodyPr>
          <a:lstStyle/>
          <a:p>
            <a:r>
              <a:rPr lang="fr-FR" dirty="0"/>
              <a:t>Dev.</a:t>
            </a:r>
          </a:p>
          <a:p>
            <a:r>
              <a:rPr lang="fr-FR" dirty="0"/>
              <a:t>Intégration</a:t>
            </a:r>
          </a:p>
          <a:p>
            <a:r>
              <a:rPr lang="fr-FR" dirty="0"/>
              <a:t>DBA</a:t>
            </a:r>
          </a:p>
          <a:p>
            <a:r>
              <a:rPr lang="fr-FR" dirty="0"/>
              <a:t>Admin. Système</a:t>
            </a:r>
          </a:p>
        </p:txBody>
      </p:sp>
      <p:sp>
        <p:nvSpPr>
          <p:cNvPr id="13" name="ZoneTexte 12">
            <a:extLst>
              <a:ext uri="{FF2B5EF4-FFF2-40B4-BE49-F238E27FC236}">
                <a16:creationId xmlns:a16="http://schemas.microsoft.com/office/drawing/2014/main" id="{216933AF-CE0C-C442-9166-552A74770FFC}"/>
              </a:ext>
            </a:extLst>
          </p:cNvPr>
          <p:cNvSpPr txBox="1"/>
          <p:nvPr/>
        </p:nvSpPr>
        <p:spPr>
          <a:xfrm>
            <a:off x="6775852" y="4644502"/>
            <a:ext cx="1796649" cy="1200329"/>
          </a:xfrm>
          <a:prstGeom prst="rect">
            <a:avLst/>
          </a:prstGeom>
          <a:noFill/>
        </p:spPr>
        <p:txBody>
          <a:bodyPr wrap="square" rtlCol="0">
            <a:spAutoFit/>
          </a:bodyPr>
          <a:lstStyle/>
          <a:p>
            <a:r>
              <a:rPr lang="fr-FR" dirty="0"/>
              <a:t>Dev.</a:t>
            </a:r>
          </a:p>
          <a:p>
            <a:r>
              <a:rPr lang="fr-FR" dirty="0"/>
              <a:t>Admin. Système</a:t>
            </a:r>
          </a:p>
          <a:p>
            <a:r>
              <a:rPr lang="fr-FR" dirty="0"/>
              <a:t>Gestion Projet</a:t>
            </a:r>
          </a:p>
          <a:p>
            <a:r>
              <a:rPr lang="fr-FR" dirty="0"/>
              <a:t>Support</a:t>
            </a:r>
          </a:p>
        </p:txBody>
      </p:sp>
      <p:sp>
        <p:nvSpPr>
          <p:cNvPr id="14" name="ZoneTexte 13">
            <a:extLst>
              <a:ext uri="{FF2B5EF4-FFF2-40B4-BE49-F238E27FC236}">
                <a16:creationId xmlns:a16="http://schemas.microsoft.com/office/drawing/2014/main" id="{B1A9025A-ADBC-3F49-8491-622017663BF2}"/>
              </a:ext>
            </a:extLst>
          </p:cNvPr>
          <p:cNvSpPr txBox="1"/>
          <p:nvPr/>
        </p:nvSpPr>
        <p:spPr>
          <a:xfrm>
            <a:off x="1205519" y="3207602"/>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15" name="ZoneTexte 14">
            <a:extLst>
              <a:ext uri="{FF2B5EF4-FFF2-40B4-BE49-F238E27FC236}">
                <a16:creationId xmlns:a16="http://schemas.microsoft.com/office/drawing/2014/main" id="{3153037B-D759-4848-B095-2FC36B383829}"/>
              </a:ext>
            </a:extLst>
          </p:cNvPr>
          <p:cNvSpPr txBox="1"/>
          <p:nvPr/>
        </p:nvSpPr>
        <p:spPr>
          <a:xfrm>
            <a:off x="1217327" y="3733198"/>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16" name="ZoneTexte 15">
            <a:extLst>
              <a:ext uri="{FF2B5EF4-FFF2-40B4-BE49-F238E27FC236}">
                <a16:creationId xmlns:a16="http://schemas.microsoft.com/office/drawing/2014/main" id="{2D98891E-C851-2F48-8310-B86B9959777C}"/>
              </a:ext>
            </a:extLst>
          </p:cNvPr>
          <p:cNvSpPr txBox="1"/>
          <p:nvPr/>
        </p:nvSpPr>
        <p:spPr>
          <a:xfrm>
            <a:off x="2607588" y="3261122"/>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17" name="ZoneTexte 16">
            <a:extLst>
              <a:ext uri="{FF2B5EF4-FFF2-40B4-BE49-F238E27FC236}">
                <a16:creationId xmlns:a16="http://schemas.microsoft.com/office/drawing/2014/main" id="{4B8A4EBA-9234-B749-A803-E52DC9518835}"/>
              </a:ext>
            </a:extLst>
          </p:cNvPr>
          <p:cNvSpPr txBox="1"/>
          <p:nvPr/>
        </p:nvSpPr>
        <p:spPr>
          <a:xfrm>
            <a:off x="2607584" y="3809656"/>
            <a:ext cx="2362616"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18" name="ZoneTexte 17">
            <a:extLst>
              <a:ext uri="{FF2B5EF4-FFF2-40B4-BE49-F238E27FC236}">
                <a16:creationId xmlns:a16="http://schemas.microsoft.com/office/drawing/2014/main" id="{1AFE8BE1-7FBB-9349-AA22-87EAB4C91A05}"/>
              </a:ext>
            </a:extLst>
          </p:cNvPr>
          <p:cNvSpPr txBox="1"/>
          <p:nvPr/>
        </p:nvSpPr>
        <p:spPr>
          <a:xfrm>
            <a:off x="5388791" y="3309214"/>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19" name="ZoneTexte 18">
            <a:extLst>
              <a:ext uri="{FF2B5EF4-FFF2-40B4-BE49-F238E27FC236}">
                <a16:creationId xmlns:a16="http://schemas.microsoft.com/office/drawing/2014/main" id="{3EFDFCF8-C287-FE42-95A9-F1F9C2F26EE6}"/>
              </a:ext>
            </a:extLst>
          </p:cNvPr>
          <p:cNvSpPr txBox="1"/>
          <p:nvPr/>
        </p:nvSpPr>
        <p:spPr>
          <a:xfrm>
            <a:off x="5410900" y="3819502"/>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
        <p:nvSpPr>
          <p:cNvPr id="20" name="ZoneTexte 19">
            <a:extLst>
              <a:ext uri="{FF2B5EF4-FFF2-40B4-BE49-F238E27FC236}">
                <a16:creationId xmlns:a16="http://schemas.microsoft.com/office/drawing/2014/main" id="{11E513B4-1D66-2744-8D25-8696A5FF45AE}"/>
              </a:ext>
            </a:extLst>
          </p:cNvPr>
          <p:cNvSpPr txBox="1"/>
          <p:nvPr/>
        </p:nvSpPr>
        <p:spPr>
          <a:xfrm>
            <a:off x="6833572" y="3302126"/>
            <a:ext cx="948267" cy="369332"/>
          </a:xfrm>
          <a:prstGeom prst="rect">
            <a:avLst/>
          </a:prstGeom>
          <a:solidFill>
            <a:srgbClr val="FFC000"/>
          </a:solidFill>
          <a:effectLst>
            <a:softEdge rad="12700"/>
          </a:effectLst>
        </p:spPr>
        <p:txBody>
          <a:bodyPr wrap="square" rtlCol="0">
            <a:spAutoFit/>
          </a:bodyPr>
          <a:lstStyle/>
          <a:p>
            <a:pPr algn="ctr"/>
            <a:r>
              <a:rPr lang="fr-FR" b="1" dirty="0"/>
              <a:t>Projet</a:t>
            </a:r>
          </a:p>
        </p:txBody>
      </p:sp>
    </p:spTree>
    <p:extLst>
      <p:ext uri="{BB962C8B-B14F-4D97-AF65-F5344CB8AC3E}">
        <p14:creationId xmlns:p14="http://schemas.microsoft.com/office/powerpoint/2010/main" val="1586765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E069E-3BDE-AC46-BC95-8E0BD97840F7}"/>
              </a:ext>
            </a:extLst>
          </p:cNvPr>
          <p:cNvSpPr>
            <a:spLocks noGrp="1"/>
          </p:cNvSpPr>
          <p:nvPr>
            <p:ph type="title"/>
          </p:nvPr>
        </p:nvSpPr>
        <p:spPr/>
        <p:txBody>
          <a:bodyPr/>
          <a:lstStyle/>
          <a:p>
            <a:r>
              <a:rPr lang="fr-FR" dirty="0"/>
              <a:t>La démarche</a:t>
            </a:r>
          </a:p>
        </p:txBody>
      </p:sp>
      <p:sp>
        <p:nvSpPr>
          <p:cNvPr id="3" name="Espace réservé du contenu 2">
            <a:extLst>
              <a:ext uri="{FF2B5EF4-FFF2-40B4-BE49-F238E27FC236}">
                <a16:creationId xmlns:a16="http://schemas.microsoft.com/office/drawing/2014/main" id="{C94809F6-9EB4-274B-837A-7E440B4FD9B7}"/>
              </a:ext>
            </a:extLst>
          </p:cNvPr>
          <p:cNvSpPr>
            <a:spLocks noGrp="1"/>
          </p:cNvSpPr>
          <p:nvPr>
            <p:ph idx="1"/>
          </p:nvPr>
        </p:nvSpPr>
        <p:spPr>
          <a:xfrm>
            <a:off x="656560" y="1329070"/>
            <a:ext cx="8327950" cy="588630"/>
          </a:xfrm>
        </p:spPr>
        <p:txBody>
          <a:bodyPr/>
          <a:lstStyle/>
          <a:p>
            <a:r>
              <a:rPr lang="fr-FR" dirty="0"/>
              <a:t>Aux experts d’aujourd’hui</a:t>
            </a:r>
          </a:p>
        </p:txBody>
      </p:sp>
      <p:sp>
        <p:nvSpPr>
          <p:cNvPr id="29" name="Ellipse 28">
            <a:extLst>
              <a:ext uri="{FF2B5EF4-FFF2-40B4-BE49-F238E27FC236}">
                <a16:creationId xmlns:a16="http://schemas.microsoft.com/office/drawing/2014/main" id="{6FD3AE60-8DF7-F741-961B-072F4A0EF1C2}"/>
              </a:ext>
            </a:extLst>
          </p:cNvPr>
          <p:cNvSpPr/>
          <p:nvPr/>
        </p:nvSpPr>
        <p:spPr>
          <a:xfrm>
            <a:off x="6328355" y="1742764"/>
            <a:ext cx="2719692" cy="4391837"/>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0" name="Image 29">
            <a:extLst>
              <a:ext uri="{FF2B5EF4-FFF2-40B4-BE49-F238E27FC236}">
                <a16:creationId xmlns:a16="http://schemas.microsoft.com/office/drawing/2014/main" id="{041ED9BF-7877-5244-A195-C3FB25A4B7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7046" y="2281369"/>
            <a:ext cx="876639" cy="2410755"/>
          </a:xfrm>
          <a:prstGeom prst="rect">
            <a:avLst/>
          </a:prstGeom>
        </p:spPr>
      </p:pic>
      <p:pic>
        <p:nvPicPr>
          <p:cNvPr id="31" name="Image 30">
            <a:extLst>
              <a:ext uri="{FF2B5EF4-FFF2-40B4-BE49-F238E27FC236}">
                <a16:creationId xmlns:a16="http://schemas.microsoft.com/office/drawing/2014/main" id="{F8875459-79E4-DC41-BD8F-37810BB5FC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04130" y="2169159"/>
            <a:ext cx="806319" cy="2412955"/>
          </a:xfrm>
          <a:prstGeom prst="rect">
            <a:avLst/>
          </a:prstGeom>
        </p:spPr>
      </p:pic>
      <p:pic>
        <p:nvPicPr>
          <p:cNvPr id="32" name="Image 31">
            <a:extLst>
              <a:ext uri="{FF2B5EF4-FFF2-40B4-BE49-F238E27FC236}">
                <a16:creationId xmlns:a16="http://schemas.microsoft.com/office/drawing/2014/main" id="{4BC5544F-5548-784B-B30B-A3FDE11A3DF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36229" y="2208312"/>
            <a:ext cx="877439" cy="2412955"/>
          </a:xfrm>
          <a:prstGeom prst="rect">
            <a:avLst/>
          </a:prstGeom>
        </p:spPr>
      </p:pic>
      <p:pic>
        <p:nvPicPr>
          <p:cNvPr id="33" name="Image 32">
            <a:extLst>
              <a:ext uri="{FF2B5EF4-FFF2-40B4-BE49-F238E27FC236}">
                <a16:creationId xmlns:a16="http://schemas.microsoft.com/office/drawing/2014/main" id="{EF17148D-4C3F-4943-B4D1-8CACA14F0D9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5287" y="2366775"/>
            <a:ext cx="844952" cy="2414964"/>
          </a:xfrm>
          <a:prstGeom prst="rect">
            <a:avLst/>
          </a:prstGeom>
        </p:spPr>
      </p:pic>
      <p:pic>
        <p:nvPicPr>
          <p:cNvPr id="34" name="Image 33">
            <a:extLst>
              <a:ext uri="{FF2B5EF4-FFF2-40B4-BE49-F238E27FC236}">
                <a16:creationId xmlns:a16="http://schemas.microsoft.com/office/drawing/2014/main" id="{443F097D-D4F3-9A48-9164-33D383903EA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17581" y="2245163"/>
            <a:ext cx="892448" cy="2454232"/>
          </a:xfrm>
          <a:prstGeom prst="rect">
            <a:avLst/>
          </a:prstGeom>
        </p:spPr>
      </p:pic>
      <p:sp>
        <p:nvSpPr>
          <p:cNvPr id="35" name="ZoneTexte 34">
            <a:extLst>
              <a:ext uri="{FF2B5EF4-FFF2-40B4-BE49-F238E27FC236}">
                <a16:creationId xmlns:a16="http://schemas.microsoft.com/office/drawing/2014/main" id="{60880A47-F972-7449-A921-737CD01ED9FB}"/>
              </a:ext>
            </a:extLst>
          </p:cNvPr>
          <p:cNvSpPr txBox="1"/>
          <p:nvPr/>
        </p:nvSpPr>
        <p:spPr>
          <a:xfrm>
            <a:off x="6212430" y="4735233"/>
            <a:ext cx="3184759" cy="1200329"/>
          </a:xfrm>
          <a:prstGeom prst="rect">
            <a:avLst/>
          </a:prstGeom>
          <a:noFill/>
        </p:spPr>
        <p:txBody>
          <a:bodyPr wrap="square" rtlCol="0">
            <a:spAutoFit/>
          </a:bodyPr>
          <a:lstStyle/>
          <a:p>
            <a:pPr algn="ctr"/>
            <a:r>
              <a:rPr lang="fr-FR" b="1" u="sng" dirty="0"/>
              <a:t>Professionnels :</a:t>
            </a:r>
          </a:p>
          <a:p>
            <a:pPr algn="ctr"/>
            <a:r>
              <a:rPr lang="fr-FR" dirty="0"/>
              <a:t>Données de références</a:t>
            </a:r>
          </a:p>
          <a:p>
            <a:pPr algn="ctr"/>
            <a:r>
              <a:rPr lang="fr-FR" dirty="0"/>
              <a:t>Extractions / tableaux de bords</a:t>
            </a:r>
          </a:p>
        </p:txBody>
      </p:sp>
      <p:sp>
        <p:nvSpPr>
          <p:cNvPr id="36" name="ZoneTexte 35">
            <a:extLst>
              <a:ext uri="{FF2B5EF4-FFF2-40B4-BE49-F238E27FC236}">
                <a16:creationId xmlns:a16="http://schemas.microsoft.com/office/drawing/2014/main" id="{158D2665-BA4D-E74A-A4B6-C3E881852BAA}"/>
              </a:ext>
            </a:extLst>
          </p:cNvPr>
          <p:cNvSpPr txBox="1"/>
          <p:nvPr/>
        </p:nvSpPr>
        <p:spPr>
          <a:xfrm>
            <a:off x="3510923" y="4772032"/>
            <a:ext cx="2569580" cy="923330"/>
          </a:xfrm>
          <a:prstGeom prst="rect">
            <a:avLst/>
          </a:prstGeom>
          <a:noFill/>
        </p:spPr>
        <p:txBody>
          <a:bodyPr wrap="square" rtlCol="0">
            <a:spAutoFit/>
          </a:bodyPr>
          <a:lstStyle/>
          <a:p>
            <a:pPr algn="ctr"/>
            <a:r>
              <a:rPr lang="fr-FR" b="1" u="sng" dirty="0"/>
              <a:t>Professionnels :</a:t>
            </a:r>
          </a:p>
          <a:p>
            <a:pPr algn="ctr"/>
            <a:r>
              <a:rPr lang="fr-FR" dirty="0"/>
              <a:t>Développement Intégration</a:t>
            </a:r>
          </a:p>
        </p:txBody>
      </p:sp>
      <p:sp>
        <p:nvSpPr>
          <p:cNvPr id="37" name="ZoneTexte 36">
            <a:extLst>
              <a:ext uri="{FF2B5EF4-FFF2-40B4-BE49-F238E27FC236}">
                <a16:creationId xmlns:a16="http://schemas.microsoft.com/office/drawing/2014/main" id="{7C0C24FF-51D5-CF44-B36E-6A6E0E001A9B}"/>
              </a:ext>
            </a:extLst>
          </p:cNvPr>
          <p:cNvSpPr txBox="1"/>
          <p:nvPr/>
        </p:nvSpPr>
        <p:spPr>
          <a:xfrm>
            <a:off x="693531" y="4772032"/>
            <a:ext cx="2492748" cy="923330"/>
          </a:xfrm>
          <a:prstGeom prst="rect">
            <a:avLst/>
          </a:prstGeom>
          <a:noFill/>
        </p:spPr>
        <p:txBody>
          <a:bodyPr wrap="square" rtlCol="0">
            <a:spAutoFit/>
          </a:bodyPr>
          <a:lstStyle/>
          <a:p>
            <a:pPr algn="ctr"/>
            <a:r>
              <a:rPr lang="fr-FR" b="1" u="sng" dirty="0"/>
              <a:t>Professionnels :</a:t>
            </a:r>
          </a:p>
          <a:p>
            <a:pPr algn="ctr"/>
            <a:r>
              <a:rPr lang="fr-FR" dirty="0"/>
              <a:t>Applications métiers</a:t>
            </a:r>
          </a:p>
          <a:p>
            <a:pPr algn="ctr"/>
            <a:r>
              <a:rPr lang="fr-FR" dirty="0"/>
              <a:t>Experts fonctionnels</a:t>
            </a:r>
          </a:p>
        </p:txBody>
      </p:sp>
      <p:pic>
        <p:nvPicPr>
          <p:cNvPr id="38" name="Image 37">
            <a:extLst>
              <a:ext uri="{FF2B5EF4-FFF2-40B4-BE49-F238E27FC236}">
                <a16:creationId xmlns:a16="http://schemas.microsoft.com/office/drawing/2014/main" id="{AF2CC6A3-EF6B-2246-8FA4-B42025C3E350}"/>
              </a:ext>
            </a:extLst>
          </p:cNvPr>
          <p:cNvPicPr>
            <a:picLocks noChangeAspect="1"/>
          </p:cNvPicPr>
          <p:nvPr/>
        </p:nvPicPr>
        <p:blipFill>
          <a:blip r:embed="rId8" cstate="print">
            <a:extLst>
              <a:ext uri="{BEBA8EAE-BF5A-486C-A8C5-ECC9F3942E4B}">
                <a14:imgProps xmlns:a14="http://schemas.microsoft.com/office/drawing/2010/main">
                  <a14:imgLayer r:embed="rId9">
                    <a14:imgEffect>
                      <a14:artisticPaintStrokes/>
                    </a14:imgEffect>
                    <a14:imgEffect>
                      <a14:colorTemperature colorTemp="4700"/>
                    </a14:imgEffect>
                    <a14:imgEffect>
                      <a14:saturation sat="356000"/>
                    </a14:imgEffect>
                  </a14:imgLayer>
                </a14:imgProps>
              </a:ext>
              <a:ext uri="{28A0092B-C50C-407E-A947-70E740481C1C}">
                <a14:useLocalDpi xmlns:a14="http://schemas.microsoft.com/office/drawing/2010/main" val="0"/>
              </a:ext>
            </a:extLst>
          </a:blip>
          <a:stretch>
            <a:fillRect/>
          </a:stretch>
        </p:blipFill>
        <p:spPr>
          <a:xfrm>
            <a:off x="1994133" y="2366777"/>
            <a:ext cx="876639" cy="2410755"/>
          </a:xfrm>
          <a:prstGeom prst="rect">
            <a:avLst/>
          </a:prstGeom>
          <a:noFill/>
        </p:spPr>
      </p:pic>
      <p:sp>
        <p:nvSpPr>
          <p:cNvPr id="39" name="Double flèche horizontale 38">
            <a:extLst>
              <a:ext uri="{FF2B5EF4-FFF2-40B4-BE49-F238E27FC236}">
                <a16:creationId xmlns:a16="http://schemas.microsoft.com/office/drawing/2014/main" id="{49CB6E13-8238-854B-84ED-F557EC38D99B}"/>
              </a:ext>
            </a:extLst>
          </p:cNvPr>
          <p:cNvSpPr/>
          <p:nvPr/>
        </p:nvSpPr>
        <p:spPr>
          <a:xfrm>
            <a:off x="2410864" y="3278962"/>
            <a:ext cx="4739004" cy="1236133"/>
          </a:xfrm>
          <a:prstGeom prst="leftRightArrow">
            <a:avLst/>
          </a:prstGeom>
          <a:solidFill>
            <a:srgbClr val="FFC0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tx1"/>
                </a:solidFill>
              </a:rPr>
              <a:t>PROJETS</a:t>
            </a:r>
          </a:p>
        </p:txBody>
      </p:sp>
      <p:sp>
        <p:nvSpPr>
          <p:cNvPr id="40" name="Ellipse 39">
            <a:extLst>
              <a:ext uri="{FF2B5EF4-FFF2-40B4-BE49-F238E27FC236}">
                <a16:creationId xmlns:a16="http://schemas.microsoft.com/office/drawing/2014/main" id="{0C14F4B3-A044-F748-86EC-379D9AF8C31F}"/>
              </a:ext>
            </a:extLst>
          </p:cNvPr>
          <p:cNvSpPr/>
          <p:nvPr/>
        </p:nvSpPr>
        <p:spPr>
          <a:xfrm>
            <a:off x="580059" y="1817994"/>
            <a:ext cx="2719692" cy="4391837"/>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Ellipse 40">
            <a:extLst>
              <a:ext uri="{FF2B5EF4-FFF2-40B4-BE49-F238E27FC236}">
                <a16:creationId xmlns:a16="http://schemas.microsoft.com/office/drawing/2014/main" id="{F453AF9F-473E-9D42-8C2E-1639AF8B880B}"/>
              </a:ext>
            </a:extLst>
          </p:cNvPr>
          <p:cNvSpPr/>
          <p:nvPr/>
        </p:nvSpPr>
        <p:spPr>
          <a:xfrm>
            <a:off x="3435867" y="1742764"/>
            <a:ext cx="2719692" cy="4391837"/>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79939156"/>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a3f783a3-2e06-49ab-9d7d-65645ab7c3b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7F4306B4724D4FB04867387B03CEAC" ma:contentTypeVersion="8" ma:contentTypeDescription="Crée un document." ma:contentTypeScope="" ma:versionID="a3e4c7020541d7b97b5db7c414efcc6f">
  <xsd:schema xmlns:xsd="http://www.w3.org/2001/XMLSchema" xmlns:xs="http://www.w3.org/2001/XMLSchema" xmlns:p="http://schemas.microsoft.com/office/2006/metadata/properties" xmlns:ns2="a3f783a3-2e06-49ab-9d7d-65645ab7c3b2" xmlns:ns3="87fbfedc-eea0-4df2-b1be-f9b04ab75330" targetNamespace="http://schemas.microsoft.com/office/2006/metadata/properties" ma:root="true" ma:fieldsID="033567e820995269908b082478580d1b" ns2:_="" ns3:_="">
    <xsd:import namespace="a3f783a3-2e06-49ab-9d7d-65645ab7c3b2"/>
    <xsd:import namespace="87fbfedc-eea0-4df2-b1be-f9b04ab7533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f783a3-2e06-49ab-9d7d-65645ab7c3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_Flow_SignoffStatus" ma:index="15" nillable="true" ma:displayName="État de validation" ma:internalName="_x0024_Resources_x003a_core_x002c_Signoff_Status_x003b_">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fbfedc-eea0-4df2-b1be-f9b04ab75330"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E38D7B-BDBE-4DA0-8DD8-7B5ACA6B48AE}">
  <ds:schemaRefs>
    <ds:schemaRef ds:uri="http://schemas.openxmlformats.org/package/2006/metadata/core-properties"/>
    <ds:schemaRef ds:uri="a3f783a3-2e06-49ab-9d7d-65645ab7c3b2"/>
    <ds:schemaRef ds:uri="http://purl.org/dc/elements/1.1/"/>
    <ds:schemaRef ds:uri="http://www.w3.org/XML/1998/namespace"/>
    <ds:schemaRef ds:uri="http://purl.org/dc/dcmitype/"/>
    <ds:schemaRef ds:uri="http://schemas.microsoft.com/office/infopath/2007/PartnerControls"/>
    <ds:schemaRef ds:uri="http://schemas.microsoft.com/office/2006/documentManagement/types"/>
    <ds:schemaRef ds:uri="87fbfedc-eea0-4df2-b1be-f9b04ab75330"/>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5322FF49-4A52-4A29-8A23-34C1876F08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f783a3-2e06-49ab-9d7d-65645ab7c3b2"/>
    <ds:schemaRef ds:uri="87fbfedc-eea0-4df2-b1be-f9b04ab753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282FD9-F8AE-48E7-9C1B-E2611BCC9F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Crop</Template>
  <TotalTime>77</TotalTime>
  <Words>1179</Words>
  <Application>Microsoft Macintosh PowerPoint</Application>
  <PresentationFormat>Affichage à l'écran (4:3)</PresentationFormat>
  <Paragraphs>216</Paragraphs>
  <Slides>15</Slides>
  <Notes>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Franklin Gothic Book</vt:lpstr>
      <vt:lpstr>Cadrage</vt:lpstr>
      <vt:lpstr>La mise en place d’une démarche modélisante de GPEEC, entre la DRH et la Direction du Numérique </vt:lpstr>
      <vt:lpstr>Plan</vt:lpstr>
      <vt:lpstr>Objectifs</vt:lpstr>
      <vt:lpstr>Objectifs</vt:lpstr>
      <vt:lpstr>Objectifs</vt:lpstr>
      <vt:lpstr>La démarche</vt:lpstr>
      <vt:lpstr>La démarche</vt:lpstr>
      <vt:lpstr>La démarche</vt:lpstr>
      <vt:lpstr>La démarche</vt:lpstr>
      <vt:lpstr>La démarche</vt:lpstr>
      <vt:lpstr>La démarche</vt:lpstr>
      <vt:lpstr>Les outils</vt:lpstr>
      <vt:lpstr>Le constat</vt:lpstr>
      <vt:lpstr>Le constat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mise en place d’une démarche modélisante de GPEEC, entre la DRH et la Direction du Numérique </dc:title>
  <dc:creator>ROMUALD ARNOLD</dc:creator>
  <cp:lastModifiedBy>ROMUALD ARNOLD</cp:lastModifiedBy>
  <cp:revision>5</cp:revision>
  <dcterms:created xsi:type="dcterms:W3CDTF">2019-03-31T15:33:46Z</dcterms:created>
  <dcterms:modified xsi:type="dcterms:W3CDTF">2019-04-01T09:33:30Z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Ids_UIVersion_3072">
    <vt:lpwstr>21</vt:lpwstr>
  </property>
  <property fmtid="{D5CDD505-2E9C-101B-9397-08002B2CF9AE}" pid="3" name="ContentTypeId">
    <vt:lpwstr>0x0101005B7F4306B4724D4FB04867387B03CEAC</vt:lpwstr>
  </property>
</Properties>
</file>