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1" r:id="rId3"/>
    <p:sldId id="258" r:id="rId4"/>
    <p:sldId id="260" r:id="rId5"/>
    <p:sldId id="259" r:id="rId6"/>
    <p:sldId id="271" r:id="rId7"/>
    <p:sldId id="268" r:id="rId8"/>
    <p:sldId id="272" r:id="rId9"/>
    <p:sldId id="269" r:id="rId10"/>
  </p:sldIdLst>
  <p:sldSz cx="9144000" cy="6858000" type="screen4x3"/>
  <p:notesSz cx="6799263" cy="9929813"/>
  <p:custDataLst>
    <p:tags r:id="rId13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E0BE"/>
    <a:srgbClr val="CAD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90" d="100"/>
          <a:sy n="90" d="100"/>
        </p:scale>
        <p:origin x="90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C843FAD-D238-4C62-9A28-F648DA8A2583}" type="datetimeFigureOut">
              <a:rPr lang="fr-FR"/>
              <a:pPr>
                <a:defRPr/>
              </a:pPr>
              <a:t>20/03/2019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A6C491-8788-4BD2-9644-8CF91E1792FB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2048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95" y="117228"/>
            <a:ext cx="2497784" cy="61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06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930FB-64F2-4211-8784-1625723A0E37}" type="datetimeFigureOut">
              <a:rPr lang="fr-FR" smtClean="0"/>
              <a:t>20/03/2019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1D270-4D38-4E0E-8932-AD17B9DA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26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1D270-4D38-4E0E-8932-AD17B9DA9FD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13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68313" y="4581525"/>
            <a:ext cx="1295400" cy="287338"/>
          </a:xfrm>
          <a:prstGeom prst="rect">
            <a:avLst/>
          </a:prstGeom>
          <a:solidFill>
            <a:srgbClr val="CAD3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2"/>
            <a:ext cx="9144000" cy="6855236"/>
          </a:xfrm>
          <a:prstGeom prst="rect">
            <a:avLst/>
          </a:prstGeom>
        </p:spPr>
      </p:pic>
      <p:pic>
        <p:nvPicPr>
          <p:cNvPr id="6" name="Image 5" descr="R:\COMMUNICATION\CHARTE GRAPHIQUE\LOGO  IHEEF PROVISOIRE\LOGO IHEEF PROVISOIRE-transparent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2649220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728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 descr="R:\COMMUNICATION\CHARTE GRAPHIQUE\LOGO  IHEEF PROVISOIRE\LOGO IHEEF PROVISOIRE-transparent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071123"/>
            <a:ext cx="2649220" cy="79502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567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oneTexte 2"/>
          <p:cNvSpPr txBox="1">
            <a:spLocks noChangeArrowheads="1"/>
          </p:cNvSpPr>
          <p:nvPr/>
        </p:nvSpPr>
        <p:spPr bwMode="auto">
          <a:xfrm>
            <a:off x="5076056" y="1916832"/>
            <a:ext cx="3888432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Externalisation, sous-traitance, mutualisation…. </a:t>
            </a:r>
          </a:p>
          <a:p>
            <a:pPr eaLnBrk="1" hangingPunct="1"/>
            <a:endParaRPr lang="fr-FR" altLang="fr-FR" sz="31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31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Quels impacts ?</a:t>
            </a:r>
            <a:endParaRPr lang="fr-FR" altLang="fr-FR" sz="31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FR" altLang="fr-FR" sz="31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fr-FR" altLang="fr-FR" sz="31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800" b="1" dirty="0" smtClean="0">
                <a:solidFill>
                  <a:srgbClr val="CAD3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E. Hautin </a:t>
            </a:r>
            <a:r>
              <a:rPr lang="fr-FR" altLang="fr-FR" sz="2800" b="1" dirty="0" smtClean="0">
                <a:solidFill>
                  <a:srgbClr val="CAD3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DSIN </a:t>
            </a:r>
            <a:r>
              <a:rPr lang="fr-FR" altLang="fr-FR" sz="2800" b="1" dirty="0" smtClean="0">
                <a:solidFill>
                  <a:srgbClr val="CAD3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Université de Strasbourg</a:t>
            </a:r>
            <a:endParaRPr lang="fr-FR" altLang="fr-FR" sz="28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6264696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Pourquoi externaliser / mutualiser ?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Espace réservé du contenu 1"/>
          <p:cNvSpPr txBox="1">
            <a:spLocks/>
          </p:cNvSpPr>
          <p:nvPr/>
        </p:nvSpPr>
        <p:spPr>
          <a:xfrm>
            <a:off x="683568" y="2564904"/>
            <a:ext cx="7795046" cy="288952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/>
              <a:t>Généralement par manque de « bras » en interne pour répondre aux multiples besoins des usagers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7803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 txBox="1">
            <a:spLocks/>
          </p:cNvSpPr>
          <p:nvPr/>
        </p:nvSpPr>
        <p:spPr>
          <a:xfrm>
            <a:off x="899592" y="1196752"/>
            <a:ext cx="8064896" cy="51845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i="1" dirty="0" smtClean="0"/>
              <a:t>Externalisation</a:t>
            </a:r>
            <a:r>
              <a:rPr lang="fr-FR" sz="1800" dirty="0" smtClean="0"/>
              <a:t> = confier à un prestataire spécialisé </a:t>
            </a:r>
            <a:r>
              <a:rPr lang="fr-FR" sz="1800" b="1" dirty="0" smtClean="0"/>
              <a:t>tout ou partie de la fonction numérique (activités, hommes, matériel, locaux </a:t>
            </a:r>
            <a:r>
              <a:rPr lang="fr-FR" sz="1800" b="1" dirty="0" err="1" smtClean="0"/>
              <a:t>etc</a:t>
            </a:r>
            <a:r>
              <a:rPr lang="fr-FR" sz="1800" b="1" dirty="0" smtClean="0"/>
              <a:t>) </a:t>
            </a:r>
            <a:r>
              <a:rPr lang="fr-FR" sz="1800" dirty="0" smtClean="0"/>
              <a:t>de l’établissement dans le cadre d’un contrat pluriannuel, à base forfaitaire, avec un niveau de service et une durée définis. </a:t>
            </a:r>
          </a:p>
          <a:p>
            <a:endParaRPr lang="fr-FR" sz="1400" dirty="0" smtClean="0"/>
          </a:p>
          <a:p>
            <a:r>
              <a:rPr lang="fr-FR" sz="1800" b="1" i="1" dirty="0" smtClean="0"/>
              <a:t>Sous-traitance</a:t>
            </a:r>
            <a:r>
              <a:rPr lang="fr-FR" sz="1800" dirty="0" smtClean="0"/>
              <a:t> :  (forme d’externalisation sur un périmètre plus restreint). </a:t>
            </a:r>
            <a:r>
              <a:rPr lang="fr-FR" sz="1800" dirty="0"/>
              <a:t>C</a:t>
            </a:r>
            <a:r>
              <a:rPr lang="fr-FR" sz="1800" dirty="0" smtClean="0"/>
              <a:t>onfier à un prestataire spécialisé </a:t>
            </a:r>
            <a:r>
              <a:rPr lang="fr-FR" sz="1800" b="1" dirty="0" smtClean="0"/>
              <a:t>certaines activités de la fonction numérique (maintenance logicielle, matérielle  bien souvent) </a:t>
            </a:r>
            <a:r>
              <a:rPr lang="fr-FR" sz="1800" dirty="0" smtClean="0"/>
              <a:t>dans le cadre d’un contrat pluriannuel, à base forfaitaire, avec un niveau de service et une durée définis. </a:t>
            </a:r>
          </a:p>
          <a:p>
            <a:endParaRPr lang="fr-FR" sz="1800" dirty="0"/>
          </a:p>
          <a:p>
            <a:r>
              <a:rPr lang="fr-FR" sz="1800" b="1" i="1" dirty="0" smtClean="0"/>
              <a:t>Mutualisation</a:t>
            </a:r>
            <a:r>
              <a:rPr lang="fr-FR" sz="1800" dirty="0" smtClean="0"/>
              <a:t>: </a:t>
            </a:r>
            <a:r>
              <a:rPr lang="fr-FR" sz="1800" b="1" dirty="0" smtClean="0"/>
              <a:t>partage/ mise en commun </a:t>
            </a:r>
            <a:r>
              <a:rPr lang="fr-FR" sz="1800" dirty="0" smtClean="0"/>
              <a:t>ou échanges de services informatiques (conseils et mises à disposition de solutions applicatives, assistance partagée </a:t>
            </a:r>
            <a:r>
              <a:rPr lang="fr-FR" sz="1800" dirty="0" err="1" smtClean="0"/>
              <a:t>etc</a:t>
            </a:r>
            <a:r>
              <a:rPr lang="fr-FR" sz="1800" dirty="0" smtClean="0"/>
              <a:t>) </a:t>
            </a:r>
            <a:r>
              <a:rPr lang="fr-FR" sz="1800" b="1" dirty="0" smtClean="0"/>
              <a:t>entre établissements </a:t>
            </a:r>
            <a:r>
              <a:rPr lang="fr-FR" sz="1800" dirty="0" smtClean="0"/>
              <a:t>dans le but d’accélérer l’accès de ces services pour les usagers et d’en optimiser les coûts d’acquisition et/ou de fonctionnement. La mutualisation est régie par des conventions entre établissements. </a:t>
            </a:r>
          </a:p>
          <a:p>
            <a:endParaRPr lang="fr-FR" sz="1800" dirty="0"/>
          </a:p>
        </p:txBody>
      </p:sp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5184576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Quelques définitions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9979742">
            <a:off x="3380320" y="1927295"/>
            <a:ext cx="5765755" cy="58462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Relations client/fournisseur</a:t>
            </a:r>
            <a:endParaRPr lang="fr-FR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 rot="19979742">
            <a:off x="3670333" y="4043307"/>
            <a:ext cx="5765755" cy="58462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Relations partenariales</a:t>
            </a:r>
            <a:endParaRPr lang="fr-FR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847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5184576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Exemples d’externalisation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sp>
        <p:nvSpPr>
          <p:cNvPr id="4" name="Espace réservé du contenu 1"/>
          <p:cNvSpPr txBox="1">
            <a:spLocks/>
          </p:cNvSpPr>
          <p:nvPr/>
        </p:nvSpPr>
        <p:spPr>
          <a:xfrm>
            <a:off x="611560" y="1124744"/>
            <a:ext cx="9621837" cy="498951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Sous-traitance 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fonctions informatiques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dévolues historiquement à la DSI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71500">
              <a:buFont typeface="Courier New" panose="02070309020205020404" pitchFamily="49" charset="0"/>
              <a:buChar char="o"/>
            </a:pPr>
            <a:r>
              <a:rPr lang="fr-FR" sz="2000" i="1" dirty="0">
                <a:latin typeface="Arial" panose="020B0604020202020204" pitchFamily="34" charset="0"/>
                <a:cs typeface="Arial" panose="020B0604020202020204" pitchFamily="34" charset="0"/>
              </a:rPr>
              <a:t>Quelques exemples à l’université de Strasbourg : </a:t>
            </a:r>
          </a:p>
          <a:p>
            <a:pPr marL="1371600" lvl="2" indent="-571500"/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 utilisateurs 1</a:t>
            </a:r>
            <a:r>
              <a:rPr lang="fr-FR" sz="1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niveau (« help desk »)  </a:t>
            </a:r>
          </a:p>
          <a:p>
            <a:pPr marL="1371600" lvl="2" indent="-571500"/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Câblage informatique (fibre optique et cuivre) </a:t>
            </a:r>
          </a:p>
          <a:p>
            <a:pPr marL="1371600" lvl="2" indent="-571500"/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des vidéoprojecteurs dans les amphis/salles de cours</a:t>
            </a:r>
          </a:p>
          <a:p>
            <a:pPr marL="1371600" lvl="2" indent="-571500"/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du parc de copieurs multifonctions</a:t>
            </a:r>
          </a:p>
          <a:p>
            <a:pPr marL="1371600" lvl="2" indent="-571500"/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>
              <a:buFont typeface="Courier New" panose="02070309020205020404" pitchFamily="49" charset="0"/>
              <a:buChar char="o"/>
            </a:pP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Autres exemples courants dans l’industrie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Gestion de parcs informatiques, 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Gestion du réseau informatique, 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Hébergement et services systèmes, stockage, sauvegarde 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Développements informatiques/ ingénierie logicielle</a:t>
            </a:r>
          </a:p>
          <a:p>
            <a:pPr marL="1085850" lvl="2">
              <a:buFont typeface="Courier New" panose="02070309020205020404" pitchFamily="49" charset="0"/>
              <a:buChar char="o"/>
            </a:pP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2">
              <a:buFont typeface="Courier New" panose="02070309020205020404" pitchFamily="49" charset="0"/>
              <a:buChar char="o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94357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 txBox="1">
            <a:spLocks/>
          </p:cNvSpPr>
          <p:nvPr/>
        </p:nvSpPr>
        <p:spPr>
          <a:xfrm>
            <a:off x="755576" y="1772816"/>
            <a:ext cx="8208912" cy="331236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Louer des services d’infrastructures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(comme des liaisons de fibre optique chez les opérateurs)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« </a:t>
            </a:r>
            <a:r>
              <a:rPr lang="fr-F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Tierce maintenance applicative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 »: travaux de maintenance corrective et évolutive, effectués par un prestataire extérieur sur la plateforme hébergée en local ou en SAAS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71500">
              <a:buFont typeface="Courier New" panose="02070309020205020404" pitchFamily="49" charset="0"/>
              <a:buChar char="o"/>
            </a:pP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Quelques exemples à l’université de Strasbourg : </a:t>
            </a:r>
          </a:p>
          <a:p>
            <a:pPr marL="1371600" lvl="2" indent="-571500"/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SIGB / OPAC (avec hébergement local)</a:t>
            </a:r>
          </a:p>
          <a:p>
            <a:pPr marL="1371600" lvl="2" indent="-571500"/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des applications de gestion des dossiers médicaux (SAAS)</a:t>
            </a:r>
          </a:p>
          <a:p>
            <a:pPr marL="1371600" lvl="2" indent="-571500"/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de la solution logicielle pour les </a:t>
            </a:r>
            <a:r>
              <a:rPr lang="fr-F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alumni</a:t>
            </a:r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(SAAS)</a:t>
            </a:r>
          </a:p>
          <a:p>
            <a:pPr marL="1371600" lvl="2" indent="-571500"/>
            <a:r>
              <a:rPr 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de la solution de CRM (SAAS)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7056784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Exemples de sous-traitance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8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 txBox="1">
            <a:spLocks/>
          </p:cNvSpPr>
          <p:nvPr/>
        </p:nvSpPr>
        <p:spPr>
          <a:xfrm>
            <a:off x="755576" y="1772816"/>
            <a:ext cx="8208912" cy="331236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négociation de marchés publics pour l’acquisition de matériels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Matinfo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par ex)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Le partage de solutions applicatives à travers les </a:t>
            </a:r>
            <a:r>
              <a:rPr lang="fr-F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opérateurs et coordinateurs nationaux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(AMUE, Cocktail, ESUP, CINES, SIDES par ex)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Très courant </a:t>
            </a:r>
            <a:r>
              <a:rPr lang="fr-F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entre établissements locaux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(gestion du réseau, </a:t>
            </a:r>
            <a:r>
              <a:rPr lang="fr-F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datacenter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solution de production de cartes multi-services, maintenance et exploitation Moodle, </a:t>
            </a:r>
            <a:r>
              <a:rPr lang="fr-F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7056784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Exemples de mutualisation entre établissements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34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6912768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Avantages/ inconvénients de la </a:t>
            </a:r>
          </a:p>
          <a:p>
            <a:pPr eaLnBrk="1" hangingPunct="1"/>
            <a:r>
              <a:rPr lang="fr-FR" altLang="fr-FR" sz="3100" b="1" dirty="0">
                <a:latin typeface="Arial Narrow" panose="020B0606020202030204" pitchFamily="34" charset="0"/>
              </a:rPr>
              <a:t> </a:t>
            </a:r>
            <a:r>
              <a:rPr lang="fr-FR" altLang="fr-FR" sz="3100" b="1" dirty="0" smtClean="0">
                <a:latin typeface="Arial Narrow" panose="020B0606020202030204" pitchFamily="34" charset="0"/>
              </a:rPr>
              <a:t>            ….</a:t>
            </a:r>
            <a:r>
              <a:rPr lang="fr-FR" altLang="fr-FR" sz="3100" b="1" dirty="0" smtClean="0">
                <a:latin typeface="Arial Narrow" panose="020B0606020202030204" pitchFamily="34" charset="0"/>
              </a:rPr>
              <a:t>sous-traitance / externalisation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86126"/>
              </p:ext>
            </p:extLst>
          </p:nvPr>
        </p:nvGraphicFramePr>
        <p:xfrm>
          <a:off x="1259632" y="1628800"/>
          <a:ext cx="7272808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4204759249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3806891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Avantages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Inconvénients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955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Libère</a:t>
                      </a:r>
                      <a:r>
                        <a:rPr lang="fr-FR" sz="1600" baseline="0" dirty="0" smtClean="0"/>
                        <a:t> des </a:t>
                      </a:r>
                      <a:r>
                        <a:rPr lang="fr-FR" sz="1600" baseline="0" dirty="0" err="1" smtClean="0"/>
                        <a:t>ETPs</a:t>
                      </a:r>
                      <a:r>
                        <a:rPr lang="fr-FR" sz="1600" baseline="0" dirty="0" smtClean="0"/>
                        <a:t> pour d’autres activités considérées comme ayant une plus forte valeur ajoutée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Nécessite des compétences en interne d’achat et</a:t>
                      </a:r>
                      <a:r>
                        <a:rPr lang="fr-FR" sz="1600" baseline="0" dirty="0" smtClean="0"/>
                        <a:t> de</a:t>
                      </a:r>
                      <a:r>
                        <a:rPr lang="fr-FR" sz="1600" dirty="0" smtClean="0"/>
                        <a:t> gestion de</a:t>
                      </a:r>
                      <a:r>
                        <a:rPr lang="fr-FR" sz="1600" baseline="0" dirty="0" smtClean="0"/>
                        <a:t> prestations externes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50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Permet </a:t>
                      </a:r>
                      <a:r>
                        <a:rPr lang="fr-FR" sz="1600" dirty="0" smtClean="0"/>
                        <a:t>d’offrir plus de services aux usagers </a:t>
                      </a:r>
                      <a:r>
                        <a:rPr lang="fr-FR" sz="1600" dirty="0" smtClean="0"/>
                        <a:t>et </a:t>
                      </a:r>
                      <a:r>
                        <a:rPr lang="fr-FR" sz="1600" dirty="0" smtClean="0"/>
                        <a:t>plus vite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Implique une gestion</a:t>
                      </a:r>
                      <a:r>
                        <a:rPr lang="fr-FR" sz="1600" baseline="0" dirty="0" smtClean="0"/>
                        <a:t> fine des r</a:t>
                      </a:r>
                      <a:r>
                        <a:rPr lang="fr-FR" sz="1600" dirty="0" smtClean="0"/>
                        <a:t>enouvellements de contrat et des transitions entre fournisseurs (risque de rupture qualitative) – parfois difficile</a:t>
                      </a:r>
                      <a:r>
                        <a:rPr lang="fr-FR" sz="1600" baseline="0" dirty="0" smtClean="0"/>
                        <a:t> à gérer dans le cadre des marchés publics</a:t>
                      </a:r>
                      <a:endParaRPr lang="fr-FR" sz="1600" dirty="0" smtClean="0"/>
                    </a:p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357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Permet de maitriser </a:t>
                      </a:r>
                      <a:r>
                        <a:rPr lang="fr-FR" sz="1600" dirty="0" smtClean="0"/>
                        <a:t>la </a:t>
                      </a:r>
                      <a:r>
                        <a:rPr lang="fr-FR" sz="1600" dirty="0" smtClean="0"/>
                        <a:t>qualité de service souhaitée par rapport aux moyens</a:t>
                      </a:r>
                      <a:r>
                        <a:rPr lang="fr-FR" sz="1600" baseline="0" dirty="0" smtClean="0"/>
                        <a:t> engagés (</a:t>
                      </a:r>
                      <a:r>
                        <a:rPr lang="fr-FR" sz="1600" baseline="0" dirty="0" smtClean="0"/>
                        <a:t>contrat d’objectifs et de moyens)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Coût de fonctionnement récurrent à prévoir / garantir dans son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563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Risque de perte de maitrise en interne des services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72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42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6912768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Avantages/ inconvénients de la </a:t>
            </a:r>
          </a:p>
          <a:p>
            <a:pPr eaLnBrk="1" hangingPunct="1"/>
            <a:r>
              <a:rPr lang="fr-FR" altLang="fr-FR" sz="3100" b="1" dirty="0">
                <a:latin typeface="Arial Narrow" panose="020B0606020202030204" pitchFamily="34" charset="0"/>
              </a:rPr>
              <a:t> </a:t>
            </a:r>
            <a:r>
              <a:rPr lang="fr-FR" altLang="fr-FR" sz="3100" b="1" dirty="0" smtClean="0">
                <a:latin typeface="Arial Narrow" panose="020B0606020202030204" pitchFamily="34" charset="0"/>
              </a:rPr>
              <a:t>            ….</a:t>
            </a:r>
            <a:r>
              <a:rPr lang="fr-FR" altLang="fr-FR" sz="3100" b="1" dirty="0" smtClean="0">
                <a:latin typeface="Arial Narrow" panose="020B0606020202030204" pitchFamily="34" charset="0"/>
              </a:rPr>
              <a:t>mutualisation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35419"/>
              </p:ext>
            </p:extLst>
          </p:nvPr>
        </p:nvGraphicFramePr>
        <p:xfrm>
          <a:off x="1259632" y="1628800"/>
          <a:ext cx="7272808" cy="341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4204759249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38068917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Avantages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Inconvénients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955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Libère</a:t>
                      </a:r>
                      <a:r>
                        <a:rPr lang="fr-FR" sz="1600" baseline="0" dirty="0" smtClean="0"/>
                        <a:t> des </a:t>
                      </a:r>
                      <a:r>
                        <a:rPr lang="fr-FR" sz="1600" baseline="0" dirty="0" err="1" smtClean="0"/>
                        <a:t>ETPs</a:t>
                      </a:r>
                      <a:r>
                        <a:rPr lang="fr-FR" sz="1600" baseline="0" dirty="0" smtClean="0"/>
                        <a:t> pour d’autres activités considérées comme ayant une plus forte valeur ajoutée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Implique</a:t>
                      </a:r>
                      <a:r>
                        <a:rPr lang="fr-FR" sz="1600" baseline="0" dirty="0" smtClean="0"/>
                        <a:t> que les établissements s’entendent sur les besoins et leur évolution, ainsi que sur le partage de coûts (gouvernance nécessaire)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505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Permet </a:t>
                      </a:r>
                      <a:r>
                        <a:rPr lang="fr-FR" sz="1600" dirty="0" smtClean="0"/>
                        <a:t>d’offrir plus de services aux usagers </a:t>
                      </a:r>
                      <a:r>
                        <a:rPr lang="fr-FR" sz="1600" dirty="0" smtClean="0"/>
                        <a:t>et </a:t>
                      </a:r>
                      <a:r>
                        <a:rPr lang="fr-FR" sz="1600" dirty="0" smtClean="0"/>
                        <a:t>plus vite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Coût de fonctionnement récurrent à prévoir / garantir dans son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357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Maitrise</a:t>
                      </a:r>
                      <a:r>
                        <a:rPr lang="fr-FR" sz="1600" baseline="0" dirty="0" smtClean="0"/>
                        <a:t> des services au sein de la communauté ESR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Risque sur la durée</a:t>
                      </a:r>
                      <a:r>
                        <a:rPr lang="fr-FR" sz="1600" baseline="0" dirty="0" smtClean="0"/>
                        <a:t> de se transformer en </a:t>
                      </a:r>
                      <a:r>
                        <a:rPr lang="fr-FR" sz="1600" dirty="0" smtClean="0"/>
                        <a:t>relation client/fournisseur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563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i="0" dirty="0" smtClean="0"/>
                        <a:t>Risque de  difficulté pou</a:t>
                      </a:r>
                      <a:r>
                        <a:rPr lang="fr-FR" sz="1600" i="0" baseline="0" dirty="0" smtClean="0"/>
                        <a:t>r l’établissement fournisseur qui souhaite arrêter son service</a:t>
                      </a:r>
                      <a:endParaRPr lang="fr-FR" sz="1600" i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72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8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 txBox="1">
            <a:spLocks/>
          </p:cNvSpPr>
          <p:nvPr/>
        </p:nvSpPr>
        <p:spPr>
          <a:xfrm>
            <a:off x="899592" y="1196752"/>
            <a:ext cx="8064896" cy="51845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8747" indent="-488747">
              <a:buFont typeface="Wingdings" panose="05000000000000000000" pitchFamily="2" charset="2"/>
              <a:buChar char="Ø"/>
            </a:pPr>
            <a:r>
              <a:rPr lang="fr-FR" sz="2000" dirty="0" smtClean="0"/>
              <a:t>Choisir  les sujets à sous-traiter avec </a:t>
            </a:r>
            <a:r>
              <a:rPr lang="fr-FR" sz="2000" dirty="0"/>
              <a:t>prudence pour conserver la maitrise et le contrôle du SI</a:t>
            </a:r>
          </a:p>
          <a:p>
            <a:pPr marL="488747" indent="-488747"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488747" indent="-488747">
              <a:buFont typeface="Wingdings" panose="05000000000000000000" pitchFamily="2" charset="2"/>
              <a:buChar char="Ø"/>
            </a:pPr>
            <a:r>
              <a:rPr lang="fr-FR" sz="2000" dirty="0"/>
              <a:t>Externaliser en priorité des services: </a:t>
            </a:r>
          </a:p>
          <a:p>
            <a:pPr marL="830870" lvl="1" indent="-488747">
              <a:buFont typeface="Wingdings" panose="05000000000000000000" pitchFamily="2" charset="2"/>
              <a:buChar char="§"/>
            </a:pPr>
            <a:r>
              <a:rPr lang="fr-FR" sz="1600" dirty="0"/>
              <a:t>Pour lesquels, le développement et le maintien des compétences internes sont à faible valeur ajoutée ou difficiles à réaliser</a:t>
            </a:r>
          </a:p>
          <a:p>
            <a:pPr marL="830870" lvl="1" indent="-488747">
              <a:buFont typeface="Wingdings" panose="05000000000000000000" pitchFamily="2" charset="2"/>
              <a:buChar char="§"/>
            </a:pPr>
            <a:r>
              <a:rPr lang="fr-FR" sz="1600" dirty="0"/>
              <a:t>Que l’extérieur réalise bien mieux</a:t>
            </a:r>
          </a:p>
          <a:p>
            <a:pPr marL="830870" lvl="1" indent="-488747">
              <a:buFont typeface="Wingdings" panose="05000000000000000000" pitchFamily="2" charset="2"/>
              <a:buChar char="§"/>
            </a:pPr>
            <a:endParaRPr lang="fr-FR" sz="1600" dirty="0"/>
          </a:p>
          <a:p>
            <a:pPr marL="488747" indent="-488747">
              <a:buFont typeface="Wingdings" panose="05000000000000000000" pitchFamily="2" charset="2"/>
              <a:buChar char="Ø"/>
            </a:pPr>
            <a:r>
              <a:rPr lang="fr-FR" sz="2000" dirty="0"/>
              <a:t>Piloter / gérer les changements de prestataires (réversibilité / transférabilité</a:t>
            </a:r>
            <a:r>
              <a:rPr lang="fr-FR" sz="2000" dirty="0" smtClean="0"/>
              <a:t>) –  et prévoir la montée en compétences des agents sur la gestion des fournisseurs</a:t>
            </a:r>
          </a:p>
          <a:p>
            <a:pPr marL="488747" indent="-488747"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488747" indent="-488747">
              <a:buFont typeface="Wingdings" panose="05000000000000000000" pitchFamily="2" charset="2"/>
              <a:buChar char="Ø"/>
            </a:pPr>
            <a:r>
              <a:rPr lang="fr-FR" sz="2000" dirty="0" smtClean="0"/>
              <a:t>Privilégier quand c’est possible, la </a:t>
            </a:r>
            <a:r>
              <a:rPr lang="fr-FR" sz="2000" b="1" dirty="0" smtClean="0"/>
              <a:t>mutualisation</a:t>
            </a:r>
            <a:r>
              <a:rPr lang="fr-FR" sz="2000" dirty="0" smtClean="0"/>
              <a:t> qui est plus pérenne / plus vertueuse globalement</a:t>
            </a:r>
            <a:endParaRPr lang="fr-FR" sz="2000" dirty="0"/>
          </a:p>
          <a:p>
            <a:endParaRPr lang="fr-FR" sz="1800" dirty="0"/>
          </a:p>
        </p:txBody>
      </p:sp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619672" y="332656"/>
            <a:ext cx="5184576" cy="5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3100" b="1" dirty="0" smtClean="0">
                <a:latin typeface="Arial Narrow" panose="020B0606020202030204" pitchFamily="34" charset="0"/>
              </a:rPr>
              <a:t>Conseils et conclusions</a:t>
            </a:r>
            <a:endParaRPr lang="fr-FR" altLang="fr-FR" sz="31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5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e 4&quot;/&gt;&lt;property id=&quot;20307&quot; value=&quot;257&quot;/&gt;&lt;/object&gt;&lt;object type=&quot;3&quot; unique_id=&quot;10004&quot;&gt;&lt;property id=&quot;20148&quot; value=&quot;5&quot;/&gt;&lt;property id=&quot;20300&quot; value=&quot;Diapositive 3&quot;/&gt;&lt;property id=&quot;20307&quot; value=&quot;258&quot;/&gt;&lt;/object&gt;&lt;object type=&quot;3&quot; unique_id=&quot;10005&quot;&gt;&lt;property id=&quot;20148&quot; value=&quot;5&quot;/&gt;&lt;property id=&quot;20300&quot; value=&quot;Diapositive 5&quot;/&gt;&lt;property id=&quot;20307&quot; value=&quot;259&quot;/&gt;&lt;/object&gt;&lt;object type=&quot;3&quot; unique_id=&quot;10006&quot;&gt;&lt;property id=&quot;20148&quot; value=&quot;5&quot;/&gt;&lt;property id=&quot;20300&quot; value=&quot;Diapositive 6&quot;/&gt;&lt;property id=&quot;20307&quot; value=&quot;256&quot;/&gt;&lt;/object&gt;&lt;object type=&quot;3&quot; unique_id=&quot;10057&quot;&gt;&lt;property id=&quot;20148&quot; value=&quot;5&quot;/&gt;&lt;property id=&quot;20300&quot; value=&quot;Diapositive 1&quot;/&gt;&lt;property id=&quot;20307&quot; value=&quot;261&quot;/&gt;&lt;/object&gt;&lt;object type=&quot;3&quot; unique_id=&quot;10058&quot;&gt;&lt;property id=&quot;20148&quot; value=&quot;5&quot;/&gt;&lt;property id=&quot;20300&quot; value=&quot;Diapositive 7&quot;/&gt;&lt;property id=&quot;20307&quot; value=&quot;260&quot;/&gt;&lt;/object&gt;&lt;object type=&quot;3&quot; unique_id=&quot;10174&quot;&gt;&lt;property id=&quot;20148&quot; value=&quot;5&quot;/&gt;&lt;property id=&quot;20300&quot; value=&quot;Diapositive 9&quot;/&gt;&lt;property id=&quot;20307&quot; value=&quot;262&quot;/&gt;&lt;/object&gt;&lt;object type=&quot;3&quot; unique_id=&quot;10175&quot;&gt;&lt;property id=&quot;20148&quot; value=&quot;5&quot;/&gt;&lt;property id=&quot;20300&quot; value=&quot;Diapositive 10&quot;/&gt;&lt;property id=&quot;20307&quot; value=&quot;263&quot;/&gt;&lt;/object&gt;&lt;object type=&quot;3&quot; unique_id=&quot;10176&quot;&gt;&lt;property id=&quot;20148&quot; value=&quot;5&quot;/&gt;&lt;property id=&quot;20300&quot; value=&quot;Diapositive 12&quot;/&gt;&lt;property id=&quot;20307&quot; value=&quot;264&quot;/&gt;&lt;/object&gt;&lt;object type=&quot;3&quot; unique_id=&quot;10221&quot;&gt;&lt;property id=&quot;20148&quot; value=&quot;5&quot;/&gt;&lt;property id=&quot;20300&quot; value=&quot;Diapositive 8&quot;/&gt;&lt;property id=&quot;20307&quot; value=&quot;266&quot;/&gt;&lt;/object&gt;&lt;object type=&quot;3&quot; unique_id=&quot;10222&quot;&gt;&lt;property id=&quot;20148&quot; value=&quot;5&quot;/&gt;&lt;property id=&quot;20300&quot; value=&quot;Diapositive 11&quot;/&gt;&lt;property id=&quot;20307&quot; value=&quot;265&quot;/&gt;&lt;/object&gt;&lt;object type=&quot;3&quot; unique_id=&quot;10340&quot;&gt;&lt;property id=&quot;20148&quot; value=&quot;5&quot;/&gt;&lt;property id=&quot;20300&quot; value=&quot;Diapositive 2&quot;/&gt;&lt;property id=&quot;20307&quot; value=&quot;267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HEME_ESENES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ppt fonds multiples 2015 [Mode de compatibilité]" id="{3988C3B4-B28E-49EF-8D44-67A2E9E47902}" vid="{35929817-20B2-4FA9-A06F-C9799B34684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THEME_ESENESR_MEN-MESRI_2017</Template>
  <TotalTime>4755</TotalTime>
  <Words>502</Words>
  <Application>Microsoft Office PowerPoint</Application>
  <PresentationFormat>Affichage à l'écran (4:3)</PresentationFormat>
  <Paragraphs>79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Courier New</vt:lpstr>
      <vt:lpstr>Wingdings</vt:lpstr>
      <vt:lpstr>THEME_ESENESR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 Morcamp</dc:creator>
  <cp:lastModifiedBy>HAUTIN Emmanuelle</cp:lastModifiedBy>
  <cp:revision>66</cp:revision>
  <cp:lastPrinted>2018-06-22T08:59:22Z</cp:lastPrinted>
  <dcterms:created xsi:type="dcterms:W3CDTF">2018-06-07T09:04:38Z</dcterms:created>
  <dcterms:modified xsi:type="dcterms:W3CDTF">2019-03-20T10:23:38Z</dcterms:modified>
</cp:coreProperties>
</file>