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1" r:id="rId3"/>
    <p:sldId id="273" r:id="rId4"/>
    <p:sldId id="258" r:id="rId5"/>
    <p:sldId id="260" r:id="rId6"/>
    <p:sldId id="259" r:id="rId7"/>
    <p:sldId id="271" r:id="rId8"/>
    <p:sldId id="274" r:id="rId9"/>
    <p:sldId id="268" r:id="rId10"/>
    <p:sldId id="272" r:id="rId11"/>
    <p:sldId id="275" r:id="rId12"/>
    <p:sldId id="276" r:id="rId13"/>
    <p:sldId id="269" r:id="rId14"/>
    <p:sldId id="277" r:id="rId15"/>
    <p:sldId id="278" r:id="rId16"/>
  </p:sldIdLst>
  <p:sldSz cx="9144000" cy="6858000" type="screen4x3"/>
  <p:notesSz cx="6799263" cy="9929813"/>
  <p:custDataLst>
    <p:tags r:id="rId19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0BE"/>
    <a:srgbClr val="CAD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>
        <p:scale>
          <a:sx n="115" d="100"/>
          <a:sy n="115" d="100"/>
        </p:scale>
        <p:origin x="510" y="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C843FAD-D238-4C62-9A28-F648DA8A2583}" type="datetimeFigureOut">
              <a:rPr lang="fr-FR"/>
              <a:pPr>
                <a:defRPr/>
              </a:pPr>
              <a:t>31/03/2019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A6C491-8788-4BD2-9644-8CF91E1792FB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2048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5" y="117228"/>
            <a:ext cx="2497784" cy="6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06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930FB-64F2-4211-8784-1625723A0E37}" type="datetimeFigureOut">
              <a:rPr lang="fr-FR" smtClean="0"/>
              <a:t>31/03/2019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D270-4D38-4E0E-8932-AD17B9DA9F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26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1D270-4D38-4E0E-8932-AD17B9DA9F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1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8313" y="4581525"/>
            <a:ext cx="1295400" cy="287338"/>
          </a:xfrm>
          <a:prstGeom prst="rect">
            <a:avLst/>
          </a:prstGeom>
          <a:solidFill>
            <a:srgbClr val="CAD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"/>
            <a:ext cx="9144000" cy="6855236"/>
          </a:xfrm>
          <a:prstGeom prst="rect">
            <a:avLst/>
          </a:prstGeom>
        </p:spPr>
      </p:pic>
      <p:pic>
        <p:nvPicPr>
          <p:cNvPr id="6" name="Image 5" descr="R:\COMMUNICATION\CHARTE GRAPHIQUE\LOGO  IHEEF PROVISOIRE\LOGO IHEEF PROVISOIRE-transparent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649220" cy="795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28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R:\COMMUNICATION\CHARTE GRAPHIQUE\LOGO  IHEEF PROVISOIRE\LOGO IHEEF PROVISOIRE-transparent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71123"/>
            <a:ext cx="2649220" cy="79502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67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2"/>
          <p:cNvSpPr txBox="1">
            <a:spLocks noChangeArrowheads="1"/>
          </p:cNvSpPr>
          <p:nvPr/>
        </p:nvSpPr>
        <p:spPr bwMode="auto">
          <a:xfrm>
            <a:off x="5076056" y="1916832"/>
            <a:ext cx="3888432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Recruter </a:t>
            </a:r>
            <a:r>
              <a:rPr lang="fr-FR" altLang="fr-FR" sz="31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…</a:t>
            </a:r>
          </a:p>
          <a:p>
            <a:pPr eaLnBrk="1" hangingPunct="1"/>
            <a:r>
              <a:rPr lang="fr-FR" altLang="fr-FR" sz="31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 </a:t>
            </a:r>
            <a:r>
              <a:rPr lang="fr-FR" altLang="fr-FR" sz="31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cadre contraint et la recherche de leviers d’action</a:t>
            </a:r>
            <a:endParaRPr lang="fr-FR" altLang="fr-FR" sz="31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fr-FR" altLang="fr-FR" sz="31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2800" b="1" dirty="0" smtClean="0">
                <a:solidFill>
                  <a:srgbClr val="CAD35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F. </a:t>
            </a:r>
            <a:r>
              <a:rPr lang="fr-FR" altLang="fr-FR" sz="2800" b="1" dirty="0" err="1" smtClean="0">
                <a:solidFill>
                  <a:srgbClr val="CAD35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Pomiès</a:t>
            </a:r>
            <a:r>
              <a:rPr lang="fr-FR" altLang="fr-FR" sz="2800" b="1" dirty="0" smtClean="0">
                <a:solidFill>
                  <a:srgbClr val="CAD35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DSI Université de Bordeaux</a:t>
            </a:r>
            <a:endParaRPr lang="fr-FR" altLang="fr-FR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6912768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>
                <a:latin typeface="Arial Narrow" panose="020B0606020202030204" pitchFamily="34" charset="0"/>
              </a:rPr>
              <a:t>Job </a:t>
            </a:r>
            <a:r>
              <a:rPr lang="fr-FR" altLang="fr-FR" sz="3100" b="1" dirty="0" err="1">
                <a:latin typeface="Arial Narrow" panose="020B0606020202030204" pitchFamily="34" charset="0"/>
              </a:rPr>
              <a:t>dating</a:t>
            </a:r>
            <a:r>
              <a:rPr lang="fr-FR" altLang="fr-FR" sz="3100" b="1" dirty="0">
                <a:latin typeface="Arial Narrow" panose="020B0606020202030204" pitchFamily="34" charset="0"/>
              </a:rPr>
              <a:t> : </a:t>
            </a:r>
            <a:r>
              <a:rPr lang="fr-FR" altLang="fr-FR" sz="3100" b="1" dirty="0" err="1">
                <a:latin typeface="Arial Narrow" panose="020B0606020202030204" pitchFamily="34" charset="0"/>
              </a:rPr>
              <a:t>HackerX</a:t>
            </a:r>
            <a:r>
              <a:rPr lang="fr-FR" altLang="fr-FR" sz="3100" b="1" dirty="0">
                <a:latin typeface="Arial Narrow" panose="020B0606020202030204" pitchFamily="34" charset="0"/>
              </a:rPr>
              <a:t>, pizzas &amp; </a:t>
            </a:r>
            <a:r>
              <a:rPr lang="fr-FR" altLang="fr-FR" sz="3100" b="1" dirty="0" err="1" smtClean="0">
                <a:latin typeface="Arial Narrow" panose="020B0606020202030204" pitchFamily="34" charset="0"/>
              </a:rPr>
              <a:t>beers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1331640" y="1484784"/>
            <a:ext cx="6984776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préparation de l’évènement</a:t>
            </a:r>
          </a:p>
          <a:p>
            <a:pPr marL="0" indent="0">
              <a:buNone/>
            </a:pP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Des flyers très sommaires qui expliquent les besoins en profils, les technologies, et comment nous contacter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Des cartes de visites, un kakémono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La présentation de 5 minutes qui a cherché à mettre en valeur un positionnement singulier : nous faisons des logiciels qui améliorent la vie des étudiants et des gens qui travaillent à l’université, nous n’avons pas d’objectif commerciaux et nous sommes libres de nos technologies avec une forte tendance à l’</a:t>
            </a:r>
            <a:r>
              <a:rPr lang="fr-FR" sz="1700" dirty="0" err="1" smtClean="0"/>
              <a:t>opensource</a:t>
            </a:r>
            <a:endParaRPr lang="fr-FR" sz="1700" dirty="0" smtClean="0"/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2 jours avant l’évènement l’organisation envoie un tableau avec la liste des candidats qui se sont inscrits à l’évènement, leurs activités, expériences, technologies, profils </a:t>
            </a:r>
            <a:r>
              <a:rPr lang="fr-FR" sz="1700" dirty="0" err="1" smtClean="0"/>
              <a:t>linkedin</a:t>
            </a:r>
            <a:r>
              <a:rPr lang="fr-FR" sz="1700" dirty="0" smtClean="0"/>
              <a:t>, </a:t>
            </a:r>
            <a:r>
              <a:rPr lang="fr-FR" sz="1700" dirty="0" err="1" smtClean="0"/>
              <a:t>github</a:t>
            </a:r>
            <a:r>
              <a:rPr lang="fr-FR" sz="1700" dirty="0" smtClean="0"/>
              <a:t> sur laquelle une première analyse peut être faite</a:t>
            </a:r>
            <a:endParaRPr lang="fr-FR" sz="17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6912768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>
                <a:latin typeface="Arial Narrow" panose="020B0606020202030204" pitchFamily="34" charset="0"/>
              </a:rPr>
              <a:t>Job </a:t>
            </a:r>
            <a:r>
              <a:rPr lang="fr-FR" altLang="fr-FR" sz="3100" b="1" dirty="0" err="1">
                <a:latin typeface="Arial Narrow" panose="020B0606020202030204" pitchFamily="34" charset="0"/>
              </a:rPr>
              <a:t>dating</a:t>
            </a:r>
            <a:r>
              <a:rPr lang="fr-FR" altLang="fr-FR" sz="3100" b="1" dirty="0">
                <a:latin typeface="Arial Narrow" panose="020B0606020202030204" pitchFamily="34" charset="0"/>
              </a:rPr>
              <a:t> : </a:t>
            </a:r>
            <a:r>
              <a:rPr lang="fr-FR" altLang="fr-FR" sz="3100" b="1" dirty="0" err="1">
                <a:latin typeface="Arial Narrow" panose="020B0606020202030204" pitchFamily="34" charset="0"/>
              </a:rPr>
              <a:t>HackerX</a:t>
            </a:r>
            <a:r>
              <a:rPr lang="fr-FR" altLang="fr-FR" sz="3100" b="1" dirty="0">
                <a:latin typeface="Arial Narrow" panose="020B0606020202030204" pitchFamily="34" charset="0"/>
              </a:rPr>
              <a:t>, pizzas &amp; </a:t>
            </a:r>
            <a:r>
              <a:rPr lang="fr-FR" altLang="fr-FR" sz="3100" b="1" dirty="0" err="1" smtClean="0">
                <a:latin typeface="Arial Narrow" panose="020B0606020202030204" pitchFamily="34" charset="0"/>
              </a:rPr>
              <a:t>beers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1115616" y="1052736"/>
            <a:ext cx="7344816" cy="5328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jour J</a:t>
            </a:r>
          </a:p>
          <a:p>
            <a:pPr marL="0" indent="0">
              <a:buNone/>
            </a:pP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L’évènement se déroule de 19h à 22h dans une ambiance très sympathique et l’organisation fourni des bières et des pizzas tout au long de la soirée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Chaque entreprise dispose, dans </a:t>
            </a:r>
            <a:r>
              <a:rPr lang="fr-FR" sz="1700" dirty="0"/>
              <a:t>une « allée </a:t>
            </a:r>
            <a:r>
              <a:rPr lang="fr-FR" sz="1700" dirty="0" smtClean="0"/>
              <a:t>», d’une table et de chaises pour s’installer et accueillir les candidats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Tous les candidats doivent obligatoirement passer sur tous les stands de l’allée et le changement de stand toutes les 5 minutes est rythmé par l’organisation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Comme l’université a été présentée au début, les échanges se sont centrés sur les candidats, ce qu’ils font, ce qu’ils recherchent, leurs motivations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/>
              <a:t>Les </a:t>
            </a:r>
            <a:r>
              <a:rPr lang="fr-FR" sz="1700" dirty="0" smtClean="0"/>
              <a:t>candidats ne sont pas toujours inscrits sur la liste (inscrits de dernière minute), </a:t>
            </a:r>
            <a:r>
              <a:rPr lang="fr-FR" sz="1700" dirty="0"/>
              <a:t>laissent la plupart du temps leur </a:t>
            </a:r>
            <a:r>
              <a:rPr lang="fr-FR" sz="1700" dirty="0" smtClean="0"/>
              <a:t>CV mais pas toujours et il n’est parfois pas aisé de trouver un moyen de les recontacter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Au total 21 entretiens sur le stand de l’université avec beaucoup de jeunes gens très qualifiés </a:t>
            </a:r>
            <a:r>
              <a:rPr lang="fr-FR" sz="1700" dirty="0" smtClean="0">
                <a:sym typeface="Wingdings" panose="05000000000000000000" pitchFamily="2" charset="2"/>
              </a:rPr>
              <a:t> parfois autoentrepreneurs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>
                <a:sym typeface="Wingdings" panose="05000000000000000000" pitchFamily="2" charset="2"/>
              </a:rPr>
              <a:t>Quelques entretiens en marge avec des profils qui ne ciblaient que l’université et ne voulaient pas faire la queue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>
                <a:sym typeface="Wingdings" panose="05000000000000000000" pitchFamily="2" charset="2"/>
              </a:rPr>
              <a:t>Plusieurs entreprises sont en réalité des cabinets de recrutement…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>
                <a:sym typeface="Wingdings" panose="05000000000000000000" pitchFamily="2" charset="2"/>
              </a:rPr>
              <a:t>L’association Cocktail était aussi présente pour son équipe de La Rochelle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6533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6912768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>
                <a:latin typeface="Arial Narrow" panose="020B0606020202030204" pitchFamily="34" charset="0"/>
              </a:rPr>
              <a:t>Job </a:t>
            </a:r>
            <a:r>
              <a:rPr lang="fr-FR" altLang="fr-FR" sz="3100" b="1" dirty="0" err="1">
                <a:latin typeface="Arial Narrow" panose="020B0606020202030204" pitchFamily="34" charset="0"/>
              </a:rPr>
              <a:t>dating</a:t>
            </a:r>
            <a:r>
              <a:rPr lang="fr-FR" altLang="fr-FR" sz="3100" b="1" dirty="0">
                <a:latin typeface="Arial Narrow" panose="020B0606020202030204" pitchFamily="34" charset="0"/>
              </a:rPr>
              <a:t> : </a:t>
            </a:r>
            <a:r>
              <a:rPr lang="fr-FR" altLang="fr-FR" sz="3100" b="1" dirty="0" err="1">
                <a:latin typeface="Arial Narrow" panose="020B0606020202030204" pitchFamily="34" charset="0"/>
              </a:rPr>
              <a:t>HackerX</a:t>
            </a:r>
            <a:r>
              <a:rPr lang="fr-FR" altLang="fr-FR" sz="3100" b="1" dirty="0">
                <a:latin typeface="Arial Narrow" panose="020B0606020202030204" pitchFamily="34" charset="0"/>
              </a:rPr>
              <a:t>, pizzas &amp; </a:t>
            </a:r>
            <a:r>
              <a:rPr lang="fr-FR" altLang="fr-FR" sz="3100" b="1" dirty="0" err="1" smtClean="0">
                <a:latin typeface="Arial Narrow" panose="020B0606020202030204" pitchFamily="34" charset="0"/>
              </a:rPr>
              <a:t>beers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1331640" y="1484784"/>
            <a:ext cx="6984776" cy="46085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Après l’évènement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Reprise de contact dès la semaine suivante (début février) pour organiser des entretiens complémentaires avec appui de la DRH; malgré cela plusieurs profils avaient déjà été recrutés …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Au final 7 profils de bons niveaux, prêts à venir à l’université de Bordeaux et dans la fourchette 37-43K€/an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Finalisation des entretien et des recrutements jusqu’à mi-mars avec un fort soutien de la DRH</a:t>
            </a:r>
            <a:endParaRPr lang="fr-FR" sz="1700" dirty="0"/>
          </a:p>
          <a:p>
            <a:pPr>
              <a:buFont typeface="Wingdings" panose="05000000000000000000" pitchFamily="2" charset="2"/>
              <a:buChar char="Ø"/>
            </a:pP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5 développeurs ont acceptés une offre de l’université de Bordeaux ce qui nous permet de compléter notre équipe </a:t>
            </a:r>
            <a:r>
              <a:rPr lang="fr-FR" sz="1700" dirty="0" smtClean="0">
                <a:sym typeface="Wingdings" panose="05000000000000000000" pitchFamily="2" charset="2"/>
              </a:rPr>
              <a:t></a:t>
            </a:r>
            <a:endParaRPr lang="fr-FR" sz="1700" dirty="0" smtClean="0"/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2 ont accepté un CDD 3ans et 3 ont accepté un CDI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2 sont à 38K€/an, 2 sont à 40K€ et 1 à 42K€, tous ont accepté de « perdre » en rémunération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Les arrivées sont programmées sur mai et juin en fonction des préavis</a:t>
            </a:r>
          </a:p>
        </p:txBody>
      </p:sp>
    </p:spTree>
    <p:extLst>
      <p:ext uri="{BB962C8B-B14F-4D97-AF65-F5344CB8AC3E}">
        <p14:creationId xmlns:p14="http://schemas.microsoft.com/office/powerpoint/2010/main" val="35304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 txBox="1">
            <a:spLocks/>
          </p:cNvSpPr>
          <p:nvPr/>
        </p:nvSpPr>
        <p:spPr>
          <a:xfrm>
            <a:off x="899592" y="1196752"/>
            <a:ext cx="8064896" cy="49685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747" indent="-488747">
              <a:buFont typeface="Wingdings" panose="05000000000000000000" pitchFamily="2" charset="2"/>
              <a:buChar char="Ø"/>
            </a:pPr>
            <a:r>
              <a:rPr lang="fr-FR" sz="2000" dirty="0" smtClean="0"/>
              <a:t>Le job </a:t>
            </a:r>
            <a:r>
              <a:rPr lang="fr-FR" sz="2000" dirty="0" err="1" smtClean="0"/>
              <a:t>dating</a:t>
            </a:r>
            <a:r>
              <a:rPr lang="fr-FR" sz="2000" dirty="0" smtClean="0"/>
              <a:t> a été, de loin, l’approche la plus efficace et le meilleur rapport « qualité/prix »</a:t>
            </a:r>
          </a:p>
          <a:p>
            <a:pPr marL="488747" indent="-488747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488747" indent="-488747">
              <a:buFont typeface="Wingdings" panose="05000000000000000000" pitchFamily="2" charset="2"/>
              <a:buChar char="Ø"/>
            </a:pPr>
            <a:r>
              <a:rPr lang="fr-FR" sz="2000" dirty="0" smtClean="0"/>
              <a:t>Une seule des personnes recrutées était en recherche active, les autres étaient en poste mais à l’écoute de propositions intéressantes et plutôt agréablement surpris de trouver l’université de Bordeaux</a:t>
            </a:r>
          </a:p>
          <a:p>
            <a:pPr marL="488747" indent="-488747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488747" indent="-488747">
              <a:buFont typeface="Wingdings" panose="05000000000000000000" pitchFamily="2" charset="2"/>
              <a:buChar char="Ø"/>
            </a:pPr>
            <a:r>
              <a:rPr lang="fr-FR" sz="2000" dirty="0" smtClean="0"/>
              <a:t>Le salaire peut être bloquant si trop bas mais ce n’est pas le </a:t>
            </a:r>
            <a:r>
              <a:rPr lang="fr-FR" sz="2000" dirty="0" smtClean="0"/>
              <a:t>critère </a:t>
            </a:r>
            <a:r>
              <a:rPr lang="fr-FR" sz="2000" dirty="0"/>
              <a:t>principal pour </a:t>
            </a:r>
            <a:r>
              <a:rPr lang="fr-FR" sz="2000" dirty="0" smtClean="0"/>
              <a:t>ces (très) jeunes gens et d’autres critères semblent prépondérant selon leurs propos</a:t>
            </a:r>
          </a:p>
          <a:p>
            <a:pPr marL="888797" lvl="1" indent="-488747">
              <a:buFont typeface="Wingdings" panose="05000000000000000000" pitchFamily="2" charset="2"/>
              <a:buChar char="Ø"/>
            </a:pPr>
            <a:r>
              <a:rPr lang="fr-FR" sz="1600" dirty="0" smtClean="0"/>
              <a:t>Le modèle ESN lasse : changements, rachats, management</a:t>
            </a:r>
          </a:p>
          <a:p>
            <a:pPr marL="888797" lvl="1" indent="-488747">
              <a:buFont typeface="Wingdings" panose="05000000000000000000" pitchFamily="2" charset="2"/>
              <a:buChar char="Ø"/>
            </a:pPr>
            <a:r>
              <a:rPr lang="fr-FR" sz="1600" dirty="0" smtClean="0"/>
              <a:t>Les projets : faire des projets neufs, de bout en bout, est apparemment rare, le quotidien est plus souvent à faire de la TMA sur des projets parfois vieillissants</a:t>
            </a:r>
          </a:p>
          <a:p>
            <a:pPr marL="888797" lvl="1" indent="-488747">
              <a:buFont typeface="Wingdings" panose="05000000000000000000" pitchFamily="2" charset="2"/>
              <a:buChar char="Ø"/>
            </a:pPr>
            <a:r>
              <a:rPr lang="fr-FR" sz="1600" dirty="0" smtClean="0"/>
              <a:t>Les technologies : les technologies modernes </a:t>
            </a:r>
            <a:r>
              <a:rPr lang="fr-FR" sz="1600" dirty="0" err="1" smtClean="0"/>
              <a:t>opensource</a:t>
            </a:r>
            <a:r>
              <a:rPr lang="fr-FR" sz="1600" dirty="0" smtClean="0"/>
              <a:t> ont la côte par exemple </a:t>
            </a:r>
            <a:r>
              <a:rPr lang="fr-FR" sz="1600" dirty="0" err="1" smtClean="0"/>
              <a:t>kafka</a:t>
            </a:r>
            <a:r>
              <a:rPr lang="fr-FR" sz="1600" dirty="0" smtClean="0"/>
              <a:t>, </a:t>
            </a:r>
            <a:r>
              <a:rPr lang="fr-FR" sz="1600" dirty="0" err="1" smtClean="0"/>
              <a:t>angular</a:t>
            </a:r>
            <a:r>
              <a:rPr lang="fr-FR" sz="1600" dirty="0" smtClean="0"/>
              <a:t>, les API, </a:t>
            </a:r>
            <a:r>
              <a:rPr lang="fr-FR" sz="1600" dirty="0" err="1" smtClean="0"/>
              <a:t>postgresql</a:t>
            </a:r>
            <a:r>
              <a:rPr lang="fr-FR" sz="1600" dirty="0" smtClean="0"/>
              <a:t>, docker</a:t>
            </a:r>
          </a:p>
          <a:p>
            <a:pPr marL="888797" lvl="1" indent="-488747">
              <a:buFont typeface="Wingdings" panose="05000000000000000000" pitchFamily="2" charset="2"/>
              <a:buChar char="Ø"/>
            </a:pPr>
            <a:r>
              <a:rPr lang="fr-FR" sz="1600" dirty="0" smtClean="0"/>
              <a:t>Le positionnement : l’université ne réalise pas d’applications informatiques en vue de les vendre, ces logiciels ne sont pas utilisés pour des activités jugées non adaptées à leur état d’esprit (armement notamment)</a:t>
            </a:r>
          </a:p>
          <a:p>
            <a:pPr marL="488747" indent="-488747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488747" indent="-488747">
              <a:buFont typeface="Wingdings" panose="05000000000000000000" pitchFamily="2" charset="2"/>
              <a:buChar char="Ø"/>
            </a:pPr>
            <a:r>
              <a:rPr lang="fr-FR" sz="2000" dirty="0" smtClean="0"/>
              <a:t>Prochaine piste à creuser : relation avec les écoles et maters</a:t>
            </a:r>
            <a:endParaRPr lang="fr-FR" sz="2000" dirty="0"/>
          </a:p>
        </p:txBody>
      </p:sp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518457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 smtClean="0">
                <a:latin typeface="Arial Narrow" panose="020B0606020202030204" pitchFamily="34" charset="0"/>
              </a:rPr>
              <a:t>Conclusions et remarques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612068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 smtClean="0">
                <a:latin typeface="Arial Narrow" panose="020B0606020202030204" pitchFamily="34" charset="0"/>
              </a:rPr>
              <a:t>Résumé avantages / inconvénients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04622"/>
              </p:ext>
            </p:extLst>
          </p:nvPr>
        </p:nvGraphicFramePr>
        <p:xfrm>
          <a:off x="1043608" y="1196752"/>
          <a:ext cx="7776865" cy="4485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551905241"/>
                    </a:ext>
                  </a:extLst>
                </a:gridCol>
                <a:gridCol w="2880321">
                  <a:extLst>
                    <a:ext uri="{9D8B030D-6E8A-4147-A177-3AD203B41FA5}">
                      <a16:colId xmlns:a16="http://schemas.microsoft.com/office/drawing/2014/main" val="3785615628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560561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Mode de recrutement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57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Plateforme</a:t>
                      </a:r>
                    </a:p>
                    <a:p>
                      <a:r>
                        <a:rPr lang="fr-FR" dirty="0" err="1" smtClean="0"/>
                        <a:t>Indeed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Publication autonome, réception des candidatures directement</a:t>
                      </a:r>
                      <a:r>
                        <a:rPr lang="fr-FR" baseline="0" dirty="0" smtClean="0"/>
                        <a:t> par mail</a:t>
                      </a:r>
                    </a:p>
                    <a:p>
                      <a:r>
                        <a:rPr lang="fr-FR" baseline="0" dirty="0" smtClean="0"/>
                        <a:t>Accompagnement possible pour les fiches de postes</a:t>
                      </a:r>
                    </a:p>
                    <a:p>
                      <a:r>
                        <a:rPr lang="fr-FR" baseline="0" dirty="0" smtClean="0"/>
                        <a:t>Coût modéré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Annonce</a:t>
                      </a:r>
                      <a:r>
                        <a:rPr lang="fr-FR" baseline="0" dirty="0" smtClean="0"/>
                        <a:t> très peu visible en version gratuite</a:t>
                      </a:r>
                    </a:p>
                    <a:p>
                      <a:r>
                        <a:rPr lang="fr-FR" baseline="0" dirty="0" smtClean="0"/>
                        <a:t>Beaucoup de candidatures inadaptées au profil de poste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65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Chasseur de tête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</a:t>
                      </a:r>
                      <a:r>
                        <a:rPr lang="fr-FR" baseline="0" dirty="0" smtClean="0"/>
                        <a:t> qualité des profils proposés (sélection)</a:t>
                      </a:r>
                    </a:p>
                    <a:p>
                      <a:r>
                        <a:rPr lang="fr-FR" baseline="0" dirty="0" smtClean="0"/>
                        <a:t>Le suivi de la prestation et le conseil sur le niveau salarial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prix</a:t>
                      </a:r>
                    </a:p>
                    <a:p>
                      <a:r>
                        <a:rPr lang="fr-FR" dirty="0" smtClean="0"/>
                        <a:t>L’effet</a:t>
                      </a:r>
                      <a:r>
                        <a:rPr lang="fr-FR" baseline="0" dirty="0" smtClean="0"/>
                        <a:t> tunnel parfois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02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Job </a:t>
                      </a:r>
                      <a:r>
                        <a:rPr lang="fr-FR" dirty="0" err="1" smtClean="0"/>
                        <a:t>dating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HackerX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 qualité des profils</a:t>
                      </a:r>
                    </a:p>
                    <a:p>
                      <a:r>
                        <a:rPr lang="fr-FR" dirty="0" smtClean="0"/>
                        <a:t>Les rencontres</a:t>
                      </a:r>
                      <a:r>
                        <a:rPr lang="fr-FR" baseline="0" dirty="0" smtClean="0"/>
                        <a:t> présentielles</a:t>
                      </a:r>
                    </a:p>
                    <a:p>
                      <a:r>
                        <a:rPr lang="fr-FR" baseline="0" dirty="0" smtClean="0"/>
                        <a:t>Le prix forfaitaire</a:t>
                      </a:r>
                    </a:p>
                    <a:p>
                      <a:r>
                        <a:rPr lang="fr-FR" baseline="0" dirty="0" smtClean="0"/>
                        <a:t>L’ambiance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prix un peu élevé</a:t>
                      </a:r>
                    </a:p>
                    <a:p>
                      <a:r>
                        <a:rPr lang="fr-FR" dirty="0" smtClean="0"/>
                        <a:t>La</a:t>
                      </a:r>
                      <a:r>
                        <a:rPr lang="fr-FR" baseline="0" dirty="0" smtClean="0"/>
                        <a:t> mobilisation en soirée</a:t>
                      </a:r>
                    </a:p>
                    <a:p>
                      <a:r>
                        <a:rPr lang="fr-FR" baseline="0" dirty="0" smtClean="0"/>
                        <a:t>La nécessité d’être très réactif ensuite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806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630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03848" y="47667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Et vous ?</a:t>
            </a:r>
            <a:endParaRPr lang="fr-FR" sz="5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5209864" cy="47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4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626469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 smtClean="0">
                <a:latin typeface="Arial Narrow" panose="020B0606020202030204" pitchFamily="34" charset="0"/>
              </a:rPr>
              <a:t>Contexte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854497" y="902043"/>
            <a:ext cx="7795046" cy="51912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dirty="0" smtClean="0"/>
              <a:t>Un fort besoin des usagers pour bénéficier d’un développement substantiel du numérique, notamment du SI de gestion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dirty="0" smtClean="0"/>
              <a:t>Une tension globale sur les ressources de l’établissement qui interdit toute perspective de création de poste ou d’augmentation des budgets de fonctionnement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dirty="0" smtClean="0"/>
              <a:t>Des projets ambitieux qui « s’installent » avec leurs propres financements et qui sont également porteurs de besoins numériques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dirty="0" smtClean="0"/>
              <a:t>Un cadre de recrutement très contraint (grilles, reclassement, indemnitaire, etc.)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780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626469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 smtClean="0">
                <a:latin typeface="Arial Narrow" panose="020B0606020202030204" pitchFamily="34" charset="0"/>
              </a:rPr>
              <a:t>Constat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854497" y="1124744"/>
            <a:ext cx="7795046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dirty="0" smtClean="0"/>
              <a:t>L’absence de création de poste conduit les ouvertures de concours et les mutations entrantes à se limiter au </a:t>
            </a:r>
            <a:r>
              <a:rPr lang="fr-FR" sz="2400" dirty="0" smtClean="0"/>
              <a:t>remplacement ou à la stabilisation de situations précaires</a:t>
            </a:r>
            <a:endParaRPr lang="fr-FR" sz="24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dirty="0" smtClean="0"/>
              <a:t>Le besoin de financement </a:t>
            </a:r>
            <a:r>
              <a:rPr lang="fr-FR" sz="2400" dirty="0" smtClean="0"/>
              <a:t>pour </a:t>
            </a:r>
            <a:r>
              <a:rPr lang="fr-FR" sz="2400" dirty="0" smtClean="0"/>
              <a:t>titulariser des contractuels conduit à geler des postes et à transformer des postes de fonctionnaires en postes de contractuels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dirty="0" smtClean="0"/>
              <a:t>Au final les recrutements de contractuels augmentent, également sous l’impulsion de deux projets majeurs.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021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 txBox="1">
            <a:spLocks/>
          </p:cNvSpPr>
          <p:nvPr/>
        </p:nvSpPr>
        <p:spPr>
          <a:xfrm>
            <a:off x="1619672" y="1196752"/>
            <a:ext cx="7344816" cy="51845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Le projet « LUTIN »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Porté par le vice-président numérique, le projet « LUTIN » vise à doter la DSI d’une capacité de développement d’applications informatiques en lien avec un portefeuille priorisé de besoins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Un financement de 1,8M€ est alloué sur fonds </a:t>
            </a:r>
            <a:r>
              <a:rPr lang="fr-FR" sz="1400" dirty="0" err="1" smtClean="0"/>
              <a:t>IdEx</a:t>
            </a:r>
            <a:r>
              <a:rPr lang="fr-FR" sz="1400" dirty="0" smtClean="0"/>
              <a:t> pour salarier 10 ETP pendant 2 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Recrutement de : 3 chefs de projets , 3 administrateurs de bases de données – intégrateurs et 5 développeurs, tous contractuels</a:t>
            </a:r>
          </a:p>
          <a:p>
            <a:endParaRPr lang="fr-FR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Le projet </a:t>
            </a:r>
            <a:r>
              <a:rPr lang="fr-FR" sz="2400" dirty="0"/>
              <a:t>« </a:t>
            </a:r>
            <a:r>
              <a:rPr lang="fr-FR" sz="2400" dirty="0" err="1"/>
              <a:t>NewDEAL</a:t>
            </a:r>
            <a:r>
              <a:rPr lang="fr-FR" sz="2400" dirty="0"/>
              <a:t> »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err="1" smtClean="0"/>
              <a:t>NewDEAL</a:t>
            </a:r>
            <a:r>
              <a:rPr lang="fr-FR" sz="1400" dirty="0" smtClean="0"/>
              <a:t> est le projet NCU de l’université de Bordeaux (validé en 2018)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Le projet comporte 3,5M€ sur 10 ans orientés sur la réalisation d’une plateforme numérique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Il est prévu de financer une équipe projet informatique dédiée avec un pic de 12 </a:t>
            </a:r>
            <a:r>
              <a:rPr lang="fr-FR" sz="1400" dirty="0" smtClean="0"/>
              <a:t>ETP, tous contractuels</a:t>
            </a:r>
            <a:endParaRPr lang="fr-FR" sz="1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smtClean="0"/>
              <a:t>Recrutement (pour l’instant) d’un chef de projet informatique AMOA et d’un architecte logiciel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Un total de </a:t>
            </a:r>
            <a:r>
              <a:rPr lang="fr-FR" sz="2400" dirty="0">
                <a:solidFill>
                  <a:srgbClr val="FF0000"/>
                </a:solidFill>
              </a:rPr>
              <a:t>13</a:t>
            </a:r>
            <a:r>
              <a:rPr lang="fr-FR" sz="2400" dirty="0"/>
              <a:t> postes de contractuels à </a:t>
            </a:r>
            <a:r>
              <a:rPr lang="fr-FR" sz="2400" dirty="0" smtClean="0"/>
              <a:t>pourvoir mi-2018 </a:t>
            </a:r>
            <a:r>
              <a:rPr lang="fr-FR" sz="2400" dirty="0"/>
              <a:t>!</a:t>
            </a:r>
          </a:p>
        </p:txBody>
      </p:sp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5832648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 smtClean="0">
                <a:latin typeface="Arial Narrow" panose="020B0606020202030204" pitchFamily="34" charset="0"/>
              </a:rPr>
              <a:t>2 projets « majeurs » qui s’ajoutent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705">
            <a:off x="158718" y="2488908"/>
            <a:ext cx="1801271" cy="1125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4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6192688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 smtClean="0">
                <a:latin typeface="Arial Narrow" panose="020B0606020202030204" pitchFamily="34" charset="0"/>
              </a:rPr>
              <a:t>On recrute … enfin, on voudrait bien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899591" y="1124744"/>
            <a:ext cx="7776865" cy="498951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premiers postes de contractuels sont publiés selon les méthodes traditionnelles: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400" dirty="0" smtClean="0"/>
              <a:t>Publication sur site web institutionnel, APEC, pôle-emploi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400" dirty="0" smtClean="0"/>
              <a:t>CDD 24 mois, rémunération selon grille, intitulés de poste issus de referens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2600" b="1" dirty="0" smtClean="0">
                <a:solidFill>
                  <a:srgbClr val="FF0000"/>
                </a:solidFill>
              </a:rPr>
              <a:t>Résultat : Plus de 7 mois de publication infructueuse</a:t>
            </a:r>
          </a:p>
          <a:p>
            <a:pPr marL="0" indent="0"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 smtClean="0"/>
              <a:t>Un constat s’est </a:t>
            </a:r>
            <a:r>
              <a:rPr lang="fr-FR" sz="2400" dirty="0" smtClean="0"/>
              <a:t>imposé fin 2018, </a:t>
            </a:r>
            <a:r>
              <a:rPr lang="fr-FR" sz="2400" dirty="0" smtClean="0"/>
              <a:t>partagé entre la DRH et la DSI :</a:t>
            </a:r>
          </a:p>
          <a:p>
            <a:pPr marL="0" indent="0" algn="ctr">
              <a:buNone/>
            </a:pPr>
            <a:r>
              <a:rPr lang="fr-FR" sz="2400" b="1" dirty="0" smtClean="0"/>
              <a:t>Nous </a:t>
            </a:r>
            <a:r>
              <a:rPr lang="fr-FR" sz="2400" b="1" dirty="0" smtClean="0"/>
              <a:t>ne sommes pas attractifs, y compris </a:t>
            </a:r>
            <a:r>
              <a:rPr lang="fr-FR" sz="2400" b="1" dirty="0" smtClean="0"/>
              <a:t>pour </a:t>
            </a:r>
            <a:r>
              <a:rPr lang="fr-FR" sz="2400" b="1" dirty="0" smtClean="0"/>
              <a:t>des </a:t>
            </a:r>
            <a:r>
              <a:rPr lang="fr-FR" sz="2400" b="1" dirty="0" smtClean="0"/>
              <a:t>profils </a:t>
            </a:r>
            <a:r>
              <a:rPr lang="fr-FR" sz="2400" b="1" dirty="0" smtClean="0"/>
              <a:t>juniors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Pas </a:t>
            </a:r>
            <a:r>
              <a:rPr lang="fr-FR" sz="2400" dirty="0" smtClean="0"/>
              <a:t>d’attractivité, pas de </a:t>
            </a:r>
            <a:r>
              <a:rPr lang="fr-FR" sz="2400" dirty="0" smtClean="0"/>
              <a:t>profil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Pas de </a:t>
            </a:r>
            <a:r>
              <a:rPr lang="fr-FR" sz="2400" dirty="0" smtClean="0"/>
              <a:t>profil, </a:t>
            </a:r>
            <a:r>
              <a:rPr lang="fr-FR" sz="2400" dirty="0"/>
              <a:t>pas d’application</a:t>
            </a:r>
          </a:p>
          <a:p>
            <a:pPr marL="0" indent="0">
              <a:buNone/>
            </a:pPr>
            <a:r>
              <a:rPr lang="fr-FR" sz="2400" dirty="0"/>
              <a:t>Pas d’application, pas d’application</a:t>
            </a:r>
          </a:p>
          <a:p>
            <a:pPr marL="1085850" lvl="2">
              <a:buFont typeface="Courier New" panose="02070309020205020404" pitchFamily="49" charset="0"/>
              <a:buChar char="o"/>
            </a:pP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36752"/>
            <a:ext cx="3528707" cy="18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253">
            <a:off x="627679" y="1938344"/>
            <a:ext cx="2489777" cy="1771572"/>
          </a:xfrm>
          <a:prstGeom prst="rect">
            <a:avLst/>
          </a:prstGeom>
        </p:spPr>
      </p:pic>
      <p:sp>
        <p:nvSpPr>
          <p:cNvPr id="2" name="Espace réservé du contenu 1"/>
          <p:cNvSpPr txBox="1">
            <a:spLocks/>
          </p:cNvSpPr>
          <p:nvPr/>
        </p:nvSpPr>
        <p:spPr>
          <a:xfrm>
            <a:off x="2915816" y="1556792"/>
            <a:ext cx="5976664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L’équipe de la DRH procède à une analyse du marché de l’emploi local en matière de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développeur informatique</a:t>
            </a: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300" dirty="0"/>
              <a:t>Forces en présence : </a:t>
            </a:r>
            <a:r>
              <a:rPr lang="fr-FR" sz="1300" dirty="0" smtClean="0"/>
              <a:t>Cdiscount, Cap </a:t>
            </a:r>
            <a:r>
              <a:rPr lang="fr-FR" sz="1300" dirty="0"/>
              <a:t>Gemini, CGI, Atos, </a:t>
            </a:r>
            <a:r>
              <a:rPr lang="fr-FR" sz="1300" dirty="0" err="1" smtClean="0"/>
              <a:t>Betclic</a:t>
            </a:r>
            <a:r>
              <a:rPr lang="fr-FR" sz="1300" dirty="0" smtClean="0"/>
              <a:t>, </a:t>
            </a:r>
            <a:r>
              <a:rPr lang="fr-FR" sz="1300" dirty="0"/>
              <a:t>Deezer</a:t>
            </a:r>
            <a:r>
              <a:rPr lang="fr-FR" sz="1300" dirty="0" smtClean="0"/>
              <a:t>, OVH </a:t>
            </a:r>
            <a:r>
              <a:rPr lang="fr-FR" sz="1300" dirty="0" smtClean="0">
                <a:sym typeface="Wingdings" panose="05000000000000000000" pitchFamily="2" charset="2"/>
              </a:rPr>
              <a:t></a:t>
            </a:r>
            <a:endParaRPr lang="fr-FR" sz="1300" dirty="0"/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300" dirty="0"/>
              <a:t>Statuts d’emplois des offres : 95% de </a:t>
            </a:r>
            <a:r>
              <a:rPr lang="fr-FR" sz="1300" dirty="0" smtClean="0"/>
              <a:t>CDI </a:t>
            </a:r>
            <a:r>
              <a:rPr lang="fr-FR" sz="1300" dirty="0">
                <a:sym typeface="Wingdings" panose="05000000000000000000" pitchFamily="2" charset="2"/>
              </a:rPr>
              <a:t></a:t>
            </a:r>
            <a:endParaRPr lang="fr-FR" sz="1300" dirty="0"/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300" dirty="0" smtClean="0"/>
              <a:t>Rémunérations </a:t>
            </a:r>
            <a:r>
              <a:rPr lang="fr-FR" sz="1300" dirty="0"/>
              <a:t>: 37 à 43K€ pour moins de 5 ans </a:t>
            </a:r>
            <a:r>
              <a:rPr lang="fr-FR" sz="1300" dirty="0" smtClean="0"/>
              <a:t>d’expérience, des salaires jusqu’à 65K€ pour des architectes confirmés </a:t>
            </a:r>
            <a:r>
              <a:rPr lang="fr-FR" sz="1300" dirty="0">
                <a:sym typeface="Wingdings" panose="05000000000000000000" pitchFamily="2" charset="2"/>
              </a:rPr>
              <a:t></a:t>
            </a:r>
            <a:endParaRPr lang="fr-FR" sz="13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fr-FR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Décisions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de la direction de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l’université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300" dirty="0" smtClean="0"/>
              <a:t>Autorisation de procéder à des recrutements en CDI lorsque le profil le mérite </a:t>
            </a:r>
            <a:r>
              <a:rPr lang="fr-FR" sz="1300" dirty="0">
                <a:sym typeface="Wingdings" panose="05000000000000000000" pitchFamily="2" charset="2"/>
              </a:rPr>
              <a:t></a:t>
            </a:r>
            <a:endParaRPr lang="fr-FR" sz="1300" dirty="0" smtClean="0"/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300" dirty="0" smtClean="0"/>
              <a:t>Autorisation de recruter dans la fourchette 37 à 43K€. Autres situations réservée à un arbitrage du DGS au cas par cas </a:t>
            </a:r>
            <a:r>
              <a:rPr lang="fr-FR" sz="1300" dirty="0">
                <a:sym typeface="Wingdings" panose="05000000000000000000" pitchFamily="2" charset="2"/>
              </a:rPr>
              <a:t></a:t>
            </a:r>
            <a:endParaRPr lang="fr-FR" sz="1300" dirty="0" smtClean="0"/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300" dirty="0" smtClean="0"/>
              <a:t>Diversification des plateformes de recrutement : plateformes payantes (</a:t>
            </a:r>
            <a:r>
              <a:rPr lang="fr-FR" sz="1300" dirty="0" err="1" smtClean="0"/>
              <a:t>Indeed</a:t>
            </a:r>
            <a:r>
              <a:rPr lang="fr-FR" sz="1300" dirty="0" smtClean="0"/>
              <a:t>), job </a:t>
            </a:r>
            <a:r>
              <a:rPr lang="fr-FR" sz="1300" dirty="0" err="1" smtClean="0"/>
              <a:t>dating</a:t>
            </a:r>
            <a:r>
              <a:rPr lang="fr-FR" sz="1300" dirty="0" smtClean="0"/>
              <a:t> et chasseur de tête </a:t>
            </a:r>
            <a:r>
              <a:rPr lang="fr-FR" sz="1300" dirty="0">
                <a:sym typeface="Wingdings" panose="05000000000000000000" pitchFamily="2" charset="2"/>
              </a:rPr>
              <a:t></a:t>
            </a:r>
            <a:endParaRPr lang="fr-FR" sz="1300" dirty="0"/>
          </a:p>
        </p:txBody>
      </p:sp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70567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 smtClean="0">
                <a:latin typeface="Arial Narrow" panose="020B0606020202030204" pitchFamily="34" charset="0"/>
              </a:rPr>
              <a:t>Après quelques négociations, des avancées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 txBox="1">
            <a:spLocks/>
          </p:cNvSpPr>
          <p:nvPr/>
        </p:nvSpPr>
        <p:spPr>
          <a:xfrm>
            <a:off x="755576" y="1124744"/>
            <a:ext cx="8208912" cy="49685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Indeed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est utilisable en mode gratuit, un peu comme « le bon coin » ou en mode sponsorisé: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/>
              <a:t>Sponsorisé : environ 400-450€/mois/annonce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/>
              <a:t>Premium : environ 20 000€ forfaitaire /an qui donne la possibilité d’avoir jusqu’à 12 offres simultanées, une page « entreprise »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/>
              <a:t>Dans les deux cas payants un accompagnement est proposé de relecture de la fiche de poste afin d’optimiser le recrutement</a:t>
            </a:r>
          </a:p>
          <a:p>
            <a:pPr marL="971550" lvl="1" indent="-571500">
              <a:buFont typeface="Wingdings" panose="05000000000000000000" pitchFamily="2" charset="2"/>
              <a:buChar char="Ø"/>
            </a:pP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Nous avons procédé à 2 offres gratuites puis 3 offres sponsorisés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/>
              <a:t>De l’ordre de 50 candidatures sur chacun des postes sponsorisés, sur des périodes courtes de l’ordre de 2 mois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/>
              <a:t>Les offres gratuites ont apporté peu de candidatures et ne sont quasiment plus visible au bout de 2 jours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/>
              <a:t>Une proportion très importante de candidatures sont totalement inadaptées aux postes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/>
              <a:t>Les commerciaux sont très prompts à proposer de prolonger la période de </a:t>
            </a:r>
            <a:r>
              <a:rPr lang="fr-FR" sz="1300" dirty="0" smtClean="0"/>
              <a:t>sponsoring mais n’ont pas d’objectif sur la réalisation des recrutements</a:t>
            </a:r>
            <a:endParaRPr lang="fr-FR" sz="1300" dirty="0"/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/>
              <a:t>Un système d’alerte basé sur des mots clé détectés dans les annonces et qui alerte des personnes en recherche ou en veille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/>
              <a:t>Aucun recrutement réalisé via </a:t>
            </a:r>
            <a:r>
              <a:rPr lang="fr-FR" sz="1300" dirty="0" err="1"/>
              <a:t>Indeed</a:t>
            </a:r>
            <a:endParaRPr lang="fr-FR" sz="13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 final: une expérience mitigée,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Indeed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apporte essentiellement de la visibilité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Nous avons identifiée une autre plateforme plus spécialisées sur le numérique, à tester: chooseyourboss.com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70567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 smtClean="0">
                <a:latin typeface="Arial Narrow" panose="020B0606020202030204" pitchFamily="34" charset="0"/>
              </a:rPr>
              <a:t>Plateforme de recrutement payante : </a:t>
            </a:r>
            <a:r>
              <a:rPr lang="fr-FR" altLang="fr-FR" sz="3100" b="1" dirty="0" err="1" smtClean="0">
                <a:latin typeface="Arial Narrow" panose="020B0606020202030204" pitchFamily="34" charset="0"/>
              </a:rPr>
              <a:t>Indeed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 txBox="1">
            <a:spLocks/>
          </p:cNvSpPr>
          <p:nvPr/>
        </p:nvSpPr>
        <p:spPr>
          <a:xfrm>
            <a:off x="755576" y="1124744"/>
            <a:ext cx="8208912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est un cabinet de recrutement spécialisé sur l’informatique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 smtClean="0"/>
              <a:t>Tarification égale à 15% du salaire brut négocié, ce qui représente environ 5000€</a:t>
            </a:r>
            <a:endParaRPr lang="fr-FR" sz="1300" dirty="0"/>
          </a:p>
          <a:p>
            <a:pPr marL="971550" lvl="1" indent="-571500">
              <a:buFont typeface="Wingdings" panose="05000000000000000000" pitchFamily="2" charset="2"/>
              <a:buChar char="Ø"/>
            </a:pP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Nous avons procédé à 4 offres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 smtClean="0"/>
              <a:t>2 développeurs dans le cadre de </a:t>
            </a:r>
            <a:r>
              <a:rPr lang="fr-FR" sz="1300" dirty="0" smtClean="0"/>
              <a:t>deux projets soutenus par l’«</a:t>
            </a:r>
            <a:r>
              <a:rPr lang="fr-FR" sz="1300" dirty="0" smtClean="0"/>
              <a:t> </a:t>
            </a:r>
            <a:r>
              <a:rPr lang="fr-FR" sz="1300" dirty="0" err="1" smtClean="0"/>
              <a:t>IdEx</a:t>
            </a:r>
            <a:r>
              <a:rPr lang="fr-FR" sz="1300" dirty="0" smtClean="0"/>
              <a:t> »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 smtClean="0"/>
              <a:t>Le chef de projet AMOA et l’architecte logiciel pour le projet NCU </a:t>
            </a:r>
            <a:r>
              <a:rPr lang="fr-FR" sz="1300" dirty="0" err="1" smtClean="0"/>
              <a:t>NewDEAL</a:t>
            </a:r>
            <a:endParaRPr lang="fr-FR" sz="1300" dirty="0" smtClean="0"/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 smtClean="0"/>
              <a:t>Des entretiens pour bien comprendre les profils attendus et ajuster la rémunération</a:t>
            </a:r>
            <a:endParaRPr lang="fr-FR" sz="1300" dirty="0" smtClean="0"/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 smtClean="0"/>
              <a:t>Un suivi pas toujours facile avec un effet tunnel difficile à gérer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 smtClean="0"/>
              <a:t>Des entretiens et une sélection préalable des candidats avant mise en relation</a:t>
            </a:r>
          </a:p>
          <a:p>
            <a:pPr marL="1371600" lvl="2" indent="-571500">
              <a:buFont typeface="Wingdings" panose="05000000000000000000" pitchFamily="2" charset="2"/>
              <a:buChar char="§"/>
            </a:pPr>
            <a:r>
              <a:rPr lang="fr-FR" sz="1300" dirty="0" smtClean="0"/>
              <a:t>3 recrutements effectifs et de qualité, toujours en poste </a:t>
            </a:r>
            <a:r>
              <a:rPr lang="fr-FR" sz="1300" dirty="0" smtClean="0">
                <a:sym typeface="Wingdings" panose="05000000000000000000" pitchFamily="2" charset="2"/>
              </a:rPr>
              <a:t></a:t>
            </a:r>
            <a:endParaRPr lang="fr-FR" sz="1300" dirty="0" smtClean="0"/>
          </a:p>
          <a:p>
            <a:pPr marL="1371600" lvl="2" indent="-571500">
              <a:buFont typeface="Wingdings" panose="05000000000000000000" pitchFamily="2" charset="2"/>
              <a:buChar char="§"/>
            </a:pPr>
            <a:endParaRPr lang="fr-FR" sz="13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final: une bonne expérience, mais clairement coûteuse et qui ne passe donc pas à l’échelle. Nous envisageons maintenant cette méthode plutôt en dernier recours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avons eu une autre rencontre avec un cabinet spécialisé sur le recrutement :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Mobiskill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(à tester si nécessaire)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70567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 smtClean="0">
                <a:latin typeface="Arial Narrow" panose="020B0606020202030204" pitchFamily="34" charset="0"/>
              </a:rPr>
              <a:t>Chasseur de tête : business </a:t>
            </a:r>
            <a:r>
              <a:rPr lang="fr-FR" altLang="fr-FR" sz="3100" b="1" dirty="0" err="1" smtClean="0">
                <a:latin typeface="Arial Narrow" panose="020B0606020202030204" pitchFamily="34" charset="0"/>
              </a:rPr>
              <a:t>activ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1619672" y="332656"/>
            <a:ext cx="6912768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100" b="1" dirty="0" smtClean="0">
                <a:latin typeface="Arial Narrow" panose="020B0606020202030204" pitchFamily="34" charset="0"/>
              </a:rPr>
              <a:t>Job </a:t>
            </a:r>
            <a:r>
              <a:rPr lang="fr-FR" altLang="fr-FR" sz="3100" b="1" dirty="0" err="1" smtClean="0">
                <a:latin typeface="Arial Narrow" panose="020B0606020202030204" pitchFamily="34" charset="0"/>
              </a:rPr>
              <a:t>dating</a:t>
            </a:r>
            <a:r>
              <a:rPr lang="fr-FR" altLang="fr-FR" sz="3100" b="1" dirty="0" smtClean="0">
                <a:latin typeface="Arial Narrow" panose="020B0606020202030204" pitchFamily="34" charset="0"/>
              </a:rPr>
              <a:t> : </a:t>
            </a:r>
            <a:r>
              <a:rPr lang="fr-FR" altLang="fr-FR" sz="3100" b="1" dirty="0" err="1" smtClean="0">
                <a:latin typeface="Arial Narrow" panose="020B0606020202030204" pitchFamily="34" charset="0"/>
              </a:rPr>
              <a:t>HackerX</a:t>
            </a:r>
            <a:r>
              <a:rPr lang="fr-FR" altLang="fr-FR" sz="3100" b="1" dirty="0" smtClean="0">
                <a:latin typeface="Arial Narrow" panose="020B0606020202030204" pitchFamily="34" charset="0"/>
              </a:rPr>
              <a:t>, pizzas &amp; </a:t>
            </a:r>
            <a:r>
              <a:rPr lang="fr-FR" altLang="fr-FR" sz="3100" b="1" dirty="0" err="1" smtClean="0">
                <a:latin typeface="Arial Narrow" panose="020B0606020202030204" pitchFamily="34" charset="0"/>
              </a:rPr>
              <a:t>beers</a:t>
            </a:r>
            <a:endParaRPr lang="fr-FR" altLang="fr-FR" sz="3100" b="1" dirty="0"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683568" y="3253780"/>
            <a:ext cx="4824536" cy="28136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avons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souscrit à l’offre sponsoring gold</a:t>
            </a: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3 personnes présentes sur le stand : VP Numérique, chef de département développement et DSI</a:t>
            </a:r>
            <a:endParaRPr lang="fr-FR" sz="1700" dirty="0" smtClean="0"/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La présentation de l’université et de ses objectifs en 5 minutes au début de l’évènement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Le logo de l’université sur toutes les communications de l’évènement (juste à côté d’OVH!)</a:t>
            </a:r>
            <a:endParaRPr lang="fr-FR" sz="17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53780"/>
            <a:ext cx="2728475" cy="3405992"/>
          </a:xfrm>
          <a:prstGeom prst="rect">
            <a:avLst/>
          </a:prstGeom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763960" y="1124744"/>
            <a:ext cx="8200528" cy="20162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HackerX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est une entreprise américaine spécialisée dans le job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dating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pour développeurs,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devops</a:t>
            </a: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err="1" smtClean="0"/>
              <a:t>HackerX</a:t>
            </a:r>
            <a:r>
              <a:rPr lang="fr-FR" sz="1700" dirty="0" smtClean="0"/>
              <a:t> « tourne » dans les monde entier et une session à Bordeaux était organisée le 31 janvier 19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Pour les entreprises la tarification est forfaitaire </a:t>
            </a:r>
            <a:r>
              <a:rPr lang="fr-FR" sz="1700" dirty="0"/>
              <a:t>à plusieurs niveaux, de 595$ pour une personne présente à l’évènement jusqu’à 1995$ pour le sponsoring </a:t>
            </a:r>
            <a:r>
              <a:rPr lang="fr-FR" sz="1700" dirty="0" err="1"/>
              <a:t>platinum</a:t>
            </a:r>
            <a:r>
              <a:rPr lang="fr-FR" sz="1700" dirty="0"/>
              <a:t> </a:t>
            </a:r>
            <a:endParaRPr lang="fr-FR" sz="1700" dirty="0" smtClean="0"/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fr-FR" sz="1700" dirty="0" smtClean="0"/>
              <a:t>Pour </a:t>
            </a:r>
            <a:r>
              <a:rPr lang="fr-FR" sz="1700" dirty="0"/>
              <a:t>les candidats l’inscription est gratuite mais obligatoire et conduit à une </a:t>
            </a:r>
            <a:r>
              <a:rPr lang="fr-FR" sz="1700" dirty="0" smtClean="0"/>
              <a:t>sélection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9544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4&quot;/&gt;&lt;property id=&quot;20307&quot; value=&quot;257&quot;/&gt;&lt;/object&gt;&lt;object type=&quot;3&quot; unique_id=&quot;10004&quot;&gt;&lt;property id=&quot;20148&quot; value=&quot;5&quot;/&gt;&lt;property id=&quot;20300&quot; value=&quot;Diapositive 3&quot;/&gt;&lt;property id=&quot;20307&quot; value=&quot;258&quot;/&gt;&lt;/object&gt;&lt;object type=&quot;3&quot; unique_id=&quot;10005&quot;&gt;&lt;property id=&quot;20148&quot; value=&quot;5&quot;/&gt;&lt;property id=&quot;20300&quot; value=&quot;Diapositive 5&quot;/&gt;&lt;property id=&quot;20307&quot; value=&quot;259&quot;/&gt;&lt;/object&gt;&lt;object type=&quot;3&quot; unique_id=&quot;10006&quot;&gt;&lt;property id=&quot;20148&quot; value=&quot;5&quot;/&gt;&lt;property id=&quot;20300&quot; value=&quot;Diapositive 6&quot;/&gt;&lt;property id=&quot;20307&quot; value=&quot;256&quot;/&gt;&lt;/object&gt;&lt;object type=&quot;3&quot; unique_id=&quot;10057&quot;&gt;&lt;property id=&quot;20148&quot; value=&quot;5&quot;/&gt;&lt;property id=&quot;20300&quot; value=&quot;Diapositive 1&quot;/&gt;&lt;property id=&quot;20307&quot; value=&quot;261&quot;/&gt;&lt;/object&gt;&lt;object type=&quot;3&quot; unique_id=&quot;10058&quot;&gt;&lt;property id=&quot;20148&quot; value=&quot;5&quot;/&gt;&lt;property id=&quot;20300&quot; value=&quot;Diapositive 7&quot;/&gt;&lt;property id=&quot;20307&quot; value=&quot;260&quot;/&gt;&lt;/object&gt;&lt;object type=&quot;3&quot; unique_id=&quot;10174&quot;&gt;&lt;property id=&quot;20148&quot; value=&quot;5&quot;/&gt;&lt;property id=&quot;20300&quot; value=&quot;Diapositive 9&quot;/&gt;&lt;property id=&quot;20307&quot; value=&quot;262&quot;/&gt;&lt;/object&gt;&lt;object type=&quot;3&quot; unique_id=&quot;10175&quot;&gt;&lt;property id=&quot;20148&quot; value=&quot;5&quot;/&gt;&lt;property id=&quot;20300&quot; value=&quot;Diapositive 10&quot;/&gt;&lt;property id=&quot;20307&quot; value=&quot;263&quot;/&gt;&lt;/object&gt;&lt;object type=&quot;3&quot; unique_id=&quot;10176&quot;&gt;&lt;property id=&quot;20148&quot; value=&quot;5&quot;/&gt;&lt;property id=&quot;20300&quot; value=&quot;Diapositive 12&quot;/&gt;&lt;property id=&quot;20307&quot; value=&quot;264&quot;/&gt;&lt;/object&gt;&lt;object type=&quot;3&quot; unique_id=&quot;10221&quot;&gt;&lt;property id=&quot;20148&quot; value=&quot;5&quot;/&gt;&lt;property id=&quot;20300&quot; value=&quot;Diapositive 8&quot;/&gt;&lt;property id=&quot;20307&quot; value=&quot;266&quot;/&gt;&lt;/object&gt;&lt;object type=&quot;3&quot; unique_id=&quot;10222&quot;&gt;&lt;property id=&quot;20148&quot; value=&quot;5&quot;/&gt;&lt;property id=&quot;20300&quot; value=&quot;Diapositive 11&quot;/&gt;&lt;property id=&quot;20307&quot; value=&quot;265&quot;/&gt;&lt;/object&gt;&lt;object type=&quot;3&quot; unique_id=&quot;10340&quot;&gt;&lt;property id=&quot;20148&quot; value=&quot;5&quot;/&gt;&lt;property id=&quot;20300&quot; value=&quot;Diapositive 2&quot;/&gt;&lt;property id=&quot;20307&quot; value=&quot;267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_ESENES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 fonds multiples 2015 [Mode de compatibilité]" id="{3988C3B4-B28E-49EF-8D44-67A2E9E47902}" vid="{35929817-20B2-4FA9-A06F-C9799B34684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THEME_ESENESR_MEN-MESRI_2017</Template>
  <TotalTime>6307</TotalTime>
  <Words>949</Words>
  <Application>Microsoft Office PowerPoint</Application>
  <PresentationFormat>Affichage à l'écran (4:3)</PresentationFormat>
  <Paragraphs>164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Courier New</vt:lpstr>
      <vt:lpstr>Wingdings</vt:lpstr>
      <vt:lpstr>THEME_ESENESR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 Morcamp</dc:creator>
  <cp:lastModifiedBy>Frėdėric Pomies</cp:lastModifiedBy>
  <cp:revision>106</cp:revision>
  <cp:lastPrinted>2018-06-22T08:59:22Z</cp:lastPrinted>
  <dcterms:created xsi:type="dcterms:W3CDTF">2018-06-07T09:04:38Z</dcterms:created>
  <dcterms:modified xsi:type="dcterms:W3CDTF">2019-04-01T09:25:25Z</dcterms:modified>
</cp:coreProperties>
</file>