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74" r:id="rId14"/>
    <p:sldId id="275" r:id="rId15"/>
    <p:sldId id="277" r:id="rId16"/>
    <p:sldId id="267" r:id="rId17"/>
    <p:sldId id="268" r:id="rId18"/>
    <p:sldId id="269" r:id="rId19"/>
    <p:sldId id="271" r:id="rId20"/>
    <p:sldId id="276" r:id="rId21"/>
    <p:sldId id="278" r:id="rId22"/>
  </p:sldIdLst>
  <p:sldSz cx="9753600" cy="7315200"/>
  <p:notesSz cx="7315200" cy="97536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99" autoAdjust="0"/>
  </p:normalViewPr>
  <p:slideViewPr>
    <p:cSldViewPr>
      <p:cViewPr varScale="1">
        <p:scale>
          <a:sx n="85" d="100"/>
          <a:sy n="85" d="100"/>
        </p:scale>
        <p:origin x="22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Evolution du nombre d'accès à tous les </a:t>
            </a:r>
            <a:r>
              <a:rPr lang="fr-FR" dirty="0" smtClean="0"/>
              <a:t>services via l’ENT</a:t>
            </a:r>
            <a:endParaRPr lang="fr-FR" dirty="0"/>
          </a:p>
        </c:rich>
      </c:tx>
      <c:overlay val="0"/>
      <c:spPr>
        <a:prstGeom prst="rect">
          <a:avLst/>
        </a:prstGeom>
        <a:noFill/>
        <a:ln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prstGeom prst="rect">
              <a:avLst/>
            </a:prstGeom>
            <a:ln w="28575" cap="rnd">
              <a:solidFill>
                <a:schemeClr val="accent1"/>
              </a:solidFill>
              <a:round/>
            </a:ln>
          </c:spPr>
          <c:marker>
            <c:symbol val="none"/>
          </c:marker>
          <c:cat>
            <c:strRef>
              <c:f>plop!$B$1:$B$108</c:f>
              <c:strCache>
                <c:ptCount val="108"/>
                <c:pt idx="0">
                  <c:v>01/2010</c:v>
                </c:pt>
                <c:pt idx="1">
                  <c:v>02/2010</c:v>
                </c:pt>
                <c:pt idx="2">
                  <c:v>03/2010</c:v>
                </c:pt>
                <c:pt idx="3">
                  <c:v>04/2010</c:v>
                </c:pt>
                <c:pt idx="4">
                  <c:v>05/2010</c:v>
                </c:pt>
                <c:pt idx="5">
                  <c:v>06/2010</c:v>
                </c:pt>
                <c:pt idx="6">
                  <c:v>07/2010</c:v>
                </c:pt>
                <c:pt idx="7">
                  <c:v>08/2010</c:v>
                </c:pt>
                <c:pt idx="8">
                  <c:v>09/2010</c:v>
                </c:pt>
                <c:pt idx="9">
                  <c:v>10/2010</c:v>
                </c:pt>
                <c:pt idx="10">
                  <c:v>11/2010</c:v>
                </c:pt>
                <c:pt idx="11">
                  <c:v>12/2010</c:v>
                </c:pt>
                <c:pt idx="12">
                  <c:v>01/2011</c:v>
                </c:pt>
                <c:pt idx="13">
                  <c:v>02/2011</c:v>
                </c:pt>
                <c:pt idx="14">
                  <c:v>03/2011</c:v>
                </c:pt>
                <c:pt idx="15">
                  <c:v>04/2011</c:v>
                </c:pt>
                <c:pt idx="16">
                  <c:v>05/2011</c:v>
                </c:pt>
                <c:pt idx="17">
                  <c:v>06/2011</c:v>
                </c:pt>
                <c:pt idx="18">
                  <c:v>07/2011</c:v>
                </c:pt>
                <c:pt idx="19">
                  <c:v>08/2011</c:v>
                </c:pt>
                <c:pt idx="20">
                  <c:v>09/2011</c:v>
                </c:pt>
                <c:pt idx="21">
                  <c:v>10/2011</c:v>
                </c:pt>
                <c:pt idx="22">
                  <c:v>11/2011</c:v>
                </c:pt>
                <c:pt idx="23">
                  <c:v>12/2011</c:v>
                </c:pt>
                <c:pt idx="24">
                  <c:v>01/2012</c:v>
                </c:pt>
                <c:pt idx="25">
                  <c:v>02/2012</c:v>
                </c:pt>
                <c:pt idx="26">
                  <c:v>03/2012</c:v>
                </c:pt>
                <c:pt idx="27">
                  <c:v>04/2012</c:v>
                </c:pt>
                <c:pt idx="28">
                  <c:v>05/2012</c:v>
                </c:pt>
                <c:pt idx="29">
                  <c:v>06/2012</c:v>
                </c:pt>
                <c:pt idx="30">
                  <c:v>07/2012</c:v>
                </c:pt>
                <c:pt idx="31">
                  <c:v>08/2012</c:v>
                </c:pt>
                <c:pt idx="32">
                  <c:v>09/2012</c:v>
                </c:pt>
                <c:pt idx="33">
                  <c:v>10/2012</c:v>
                </c:pt>
                <c:pt idx="34">
                  <c:v>11/2012</c:v>
                </c:pt>
                <c:pt idx="35">
                  <c:v>12/2012</c:v>
                </c:pt>
                <c:pt idx="36">
                  <c:v>01/2013</c:v>
                </c:pt>
                <c:pt idx="37">
                  <c:v>02/2013</c:v>
                </c:pt>
                <c:pt idx="38">
                  <c:v>03/2013</c:v>
                </c:pt>
                <c:pt idx="39">
                  <c:v>04/2013</c:v>
                </c:pt>
                <c:pt idx="40">
                  <c:v>05/2013</c:v>
                </c:pt>
                <c:pt idx="41">
                  <c:v>06/2013</c:v>
                </c:pt>
                <c:pt idx="42">
                  <c:v>07/2013</c:v>
                </c:pt>
                <c:pt idx="43">
                  <c:v>08/2013</c:v>
                </c:pt>
                <c:pt idx="44">
                  <c:v>09/2013</c:v>
                </c:pt>
                <c:pt idx="45">
                  <c:v>10/2013</c:v>
                </c:pt>
                <c:pt idx="46">
                  <c:v>11/2013</c:v>
                </c:pt>
                <c:pt idx="47">
                  <c:v>12/2013</c:v>
                </c:pt>
                <c:pt idx="48">
                  <c:v>01/2014</c:v>
                </c:pt>
                <c:pt idx="49">
                  <c:v>02/2014</c:v>
                </c:pt>
                <c:pt idx="50">
                  <c:v>03/2014</c:v>
                </c:pt>
                <c:pt idx="51">
                  <c:v>04/2014</c:v>
                </c:pt>
                <c:pt idx="52">
                  <c:v>05/2014</c:v>
                </c:pt>
                <c:pt idx="53">
                  <c:v>06/2014</c:v>
                </c:pt>
                <c:pt idx="54">
                  <c:v>07/2014</c:v>
                </c:pt>
                <c:pt idx="55">
                  <c:v>08/2014</c:v>
                </c:pt>
                <c:pt idx="56">
                  <c:v>09/2014</c:v>
                </c:pt>
                <c:pt idx="57">
                  <c:v>10/2014</c:v>
                </c:pt>
                <c:pt idx="58">
                  <c:v>11/2014</c:v>
                </c:pt>
                <c:pt idx="59">
                  <c:v>12/2014</c:v>
                </c:pt>
                <c:pt idx="60">
                  <c:v>01/2015</c:v>
                </c:pt>
                <c:pt idx="61">
                  <c:v>02/2015</c:v>
                </c:pt>
                <c:pt idx="62">
                  <c:v>03/2015</c:v>
                </c:pt>
                <c:pt idx="63">
                  <c:v>04/2015</c:v>
                </c:pt>
                <c:pt idx="64">
                  <c:v>05/2015</c:v>
                </c:pt>
                <c:pt idx="65">
                  <c:v>06/2015</c:v>
                </c:pt>
                <c:pt idx="66">
                  <c:v>07/2015</c:v>
                </c:pt>
                <c:pt idx="67">
                  <c:v>08/2015</c:v>
                </c:pt>
                <c:pt idx="68">
                  <c:v>09/2015</c:v>
                </c:pt>
                <c:pt idx="69">
                  <c:v>10/2015</c:v>
                </c:pt>
                <c:pt idx="70">
                  <c:v>11/2015</c:v>
                </c:pt>
                <c:pt idx="71">
                  <c:v>12/2015</c:v>
                </c:pt>
                <c:pt idx="72">
                  <c:v>01/2016</c:v>
                </c:pt>
                <c:pt idx="73">
                  <c:v>02/2016</c:v>
                </c:pt>
                <c:pt idx="74">
                  <c:v>03/2016</c:v>
                </c:pt>
                <c:pt idx="75">
                  <c:v>04/2016</c:v>
                </c:pt>
                <c:pt idx="76">
                  <c:v>05/2016</c:v>
                </c:pt>
                <c:pt idx="77">
                  <c:v>06/2016</c:v>
                </c:pt>
                <c:pt idx="78">
                  <c:v>07/2016</c:v>
                </c:pt>
                <c:pt idx="79">
                  <c:v>08/2016</c:v>
                </c:pt>
                <c:pt idx="80">
                  <c:v>09/2016</c:v>
                </c:pt>
                <c:pt idx="81">
                  <c:v>10/2016</c:v>
                </c:pt>
                <c:pt idx="82">
                  <c:v>11/2016</c:v>
                </c:pt>
                <c:pt idx="83">
                  <c:v>12/2016</c:v>
                </c:pt>
                <c:pt idx="84">
                  <c:v>01/2017</c:v>
                </c:pt>
                <c:pt idx="85">
                  <c:v>02/2017</c:v>
                </c:pt>
                <c:pt idx="86">
                  <c:v>03/2017</c:v>
                </c:pt>
                <c:pt idx="87">
                  <c:v>04/2017</c:v>
                </c:pt>
                <c:pt idx="88">
                  <c:v>05/2017</c:v>
                </c:pt>
                <c:pt idx="89">
                  <c:v>06/2017</c:v>
                </c:pt>
                <c:pt idx="90">
                  <c:v>07/2017</c:v>
                </c:pt>
                <c:pt idx="91">
                  <c:v>08/2017</c:v>
                </c:pt>
                <c:pt idx="92">
                  <c:v>09/2017</c:v>
                </c:pt>
                <c:pt idx="93">
                  <c:v>10/2017</c:v>
                </c:pt>
                <c:pt idx="94">
                  <c:v>11/2017</c:v>
                </c:pt>
                <c:pt idx="95">
                  <c:v>12/2017</c:v>
                </c:pt>
                <c:pt idx="96">
                  <c:v>01/2018</c:v>
                </c:pt>
                <c:pt idx="97">
                  <c:v>02/2018</c:v>
                </c:pt>
                <c:pt idx="98">
                  <c:v>03/2018</c:v>
                </c:pt>
                <c:pt idx="99">
                  <c:v>04/2018</c:v>
                </c:pt>
                <c:pt idx="100">
                  <c:v>05/2018</c:v>
                </c:pt>
                <c:pt idx="101">
                  <c:v>06/2018</c:v>
                </c:pt>
                <c:pt idx="102">
                  <c:v>07/2018</c:v>
                </c:pt>
                <c:pt idx="103">
                  <c:v>08/2018</c:v>
                </c:pt>
                <c:pt idx="104">
                  <c:v>09/2018</c:v>
                </c:pt>
                <c:pt idx="105">
                  <c:v>10/2018</c:v>
                </c:pt>
                <c:pt idx="106">
                  <c:v>11/2018</c:v>
                </c:pt>
                <c:pt idx="107">
                  <c:v>12/2018</c:v>
                </c:pt>
              </c:strCache>
            </c:strRef>
          </c:cat>
          <c:val>
            <c:numRef>
              <c:f>plop!$C$1:$C$108</c:f>
              <c:numCache>
                <c:formatCode>General</c:formatCode>
                <c:ptCount val="108"/>
                <c:pt idx="0">
                  <c:v>10967</c:v>
                </c:pt>
                <c:pt idx="1">
                  <c:v>14476</c:v>
                </c:pt>
                <c:pt idx="2">
                  <c:v>10416</c:v>
                </c:pt>
                <c:pt idx="3">
                  <c:v>5851</c:v>
                </c:pt>
                <c:pt idx="4">
                  <c:v>14895</c:v>
                </c:pt>
                <c:pt idx="5">
                  <c:v>35007</c:v>
                </c:pt>
                <c:pt idx="6">
                  <c:v>20536</c:v>
                </c:pt>
                <c:pt idx="7">
                  <c:v>8896</c:v>
                </c:pt>
                <c:pt idx="8">
                  <c:v>114554</c:v>
                </c:pt>
                <c:pt idx="9">
                  <c:v>91318</c:v>
                </c:pt>
                <c:pt idx="10">
                  <c:v>68596</c:v>
                </c:pt>
                <c:pt idx="11">
                  <c:v>109848</c:v>
                </c:pt>
                <c:pt idx="12">
                  <c:v>173736</c:v>
                </c:pt>
                <c:pt idx="13">
                  <c:v>129217</c:v>
                </c:pt>
                <c:pt idx="14">
                  <c:v>105171</c:v>
                </c:pt>
                <c:pt idx="15">
                  <c:v>67188</c:v>
                </c:pt>
                <c:pt idx="16">
                  <c:v>81432</c:v>
                </c:pt>
                <c:pt idx="17">
                  <c:v>143992</c:v>
                </c:pt>
                <c:pt idx="18">
                  <c:v>82461</c:v>
                </c:pt>
                <c:pt idx="19">
                  <c:v>40458</c:v>
                </c:pt>
                <c:pt idx="20">
                  <c:v>308978</c:v>
                </c:pt>
                <c:pt idx="21">
                  <c:v>289818</c:v>
                </c:pt>
                <c:pt idx="22">
                  <c:v>253609</c:v>
                </c:pt>
                <c:pt idx="23">
                  <c:v>159614</c:v>
                </c:pt>
                <c:pt idx="24">
                  <c:v>257337</c:v>
                </c:pt>
                <c:pt idx="25">
                  <c:v>203593</c:v>
                </c:pt>
                <c:pt idx="26">
                  <c:v>151127</c:v>
                </c:pt>
                <c:pt idx="27">
                  <c:v>122159</c:v>
                </c:pt>
                <c:pt idx="28">
                  <c:v>151571</c:v>
                </c:pt>
                <c:pt idx="29">
                  <c:v>182689</c:v>
                </c:pt>
                <c:pt idx="30">
                  <c:v>140332</c:v>
                </c:pt>
                <c:pt idx="31">
                  <c:v>74654</c:v>
                </c:pt>
                <c:pt idx="32">
                  <c:v>397352</c:v>
                </c:pt>
                <c:pt idx="33">
                  <c:v>409187</c:v>
                </c:pt>
                <c:pt idx="34">
                  <c:v>382406</c:v>
                </c:pt>
                <c:pt idx="35">
                  <c:v>289409</c:v>
                </c:pt>
                <c:pt idx="36">
                  <c:v>152747</c:v>
                </c:pt>
                <c:pt idx="37">
                  <c:v>125741</c:v>
                </c:pt>
                <c:pt idx="38">
                  <c:v>122580</c:v>
                </c:pt>
                <c:pt idx="39">
                  <c:v>95361</c:v>
                </c:pt>
                <c:pt idx="40">
                  <c:v>118478</c:v>
                </c:pt>
                <c:pt idx="41">
                  <c:v>149914</c:v>
                </c:pt>
                <c:pt idx="42">
                  <c:v>94607</c:v>
                </c:pt>
                <c:pt idx="43">
                  <c:v>113353</c:v>
                </c:pt>
                <c:pt idx="44">
                  <c:v>286697</c:v>
                </c:pt>
                <c:pt idx="45">
                  <c:v>195427</c:v>
                </c:pt>
                <c:pt idx="46">
                  <c:v>203072</c:v>
                </c:pt>
                <c:pt idx="47">
                  <c:v>180049</c:v>
                </c:pt>
                <c:pt idx="48">
                  <c:v>203403</c:v>
                </c:pt>
                <c:pt idx="49">
                  <c:v>159602</c:v>
                </c:pt>
                <c:pt idx="50">
                  <c:v>133466</c:v>
                </c:pt>
                <c:pt idx="51">
                  <c:v>90649</c:v>
                </c:pt>
                <c:pt idx="52">
                  <c:v>114389</c:v>
                </c:pt>
                <c:pt idx="53">
                  <c:v>49996</c:v>
                </c:pt>
                <c:pt idx="54">
                  <c:v>109047</c:v>
                </c:pt>
                <c:pt idx="55">
                  <c:v>33650</c:v>
                </c:pt>
                <c:pt idx="56">
                  <c:v>354477</c:v>
                </c:pt>
                <c:pt idx="57">
                  <c:v>280000</c:v>
                </c:pt>
                <c:pt idx="58">
                  <c:v>275216</c:v>
                </c:pt>
                <c:pt idx="59">
                  <c:v>214663</c:v>
                </c:pt>
                <c:pt idx="60">
                  <c:v>273224</c:v>
                </c:pt>
                <c:pt idx="61">
                  <c:v>189080</c:v>
                </c:pt>
                <c:pt idx="62">
                  <c:v>178929</c:v>
                </c:pt>
                <c:pt idx="63">
                  <c:v>138927</c:v>
                </c:pt>
                <c:pt idx="64">
                  <c:v>140679</c:v>
                </c:pt>
                <c:pt idx="65">
                  <c:v>189797</c:v>
                </c:pt>
                <c:pt idx="66">
                  <c:v>148249</c:v>
                </c:pt>
                <c:pt idx="67">
                  <c:v>124914</c:v>
                </c:pt>
                <c:pt idx="68">
                  <c:v>578357</c:v>
                </c:pt>
                <c:pt idx="69">
                  <c:v>426707</c:v>
                </c:pt>
                <c:pt idx="70">
                  <c:v>317910</c:v>
                </c:pt>
                <c:pt idx="71">
                  <c:v>202283</c:v>
                </c:pt>
                <c:pt idx="72">
                  <c:v>305631</c:v>
                </c:pt>
                <c:pt idx="73">
                  <c:v>214902</c:v>
                </c:pt>
                <c:pt idx="74">
                  <c:v>202532</c:v>
                </c:pt>
                <c:pt idx="75">
                  <c:v>140082</c:v>
                </c:pt>
                <c:pt idx="76">
                  <c:v>178474</c:v>
                </c:pt>
                <c:pt idx="77">
                  <c:v>209317</c:v>
                </c:pt>
                <c:pt idx="78">
                  <c:v>131010</c:v>
                </c:pt>
                <c:pt idx="79">
                  <c:v>148181</c:v>
                </c:pt>
                <c:pt idx="80">
                  <c:v>464971</c:v>
                </c:pt>
                <c:pt idx="81">
                  <c:v>273997</c:v>
                </c:pt>
                <c:pt idx="82">
                  <c:v>256723</c:v>
                </c:pt>
                <c:pt idx="83">
                  <c:v>204104</c:v>
                </c:pt>
                <c:pt idx="84">
                  <c:v>578050</c:v>
                </c:pt>
                <c:pt idx="85">
                  <c:v>343222</c:v>
                </c:pt>
                <c:pt idx="86">
                  <c:v>328765</c:v>
                </c:pt>
                <c:pt idx="87">
                  <c:v>187340</c:v>
                </c:pt>
                <c:pt idx="88">
                  <c:v>254466</c:v>
                </c:pt>
                <c:pt idx="89">
                  <c:v>283657</c:v>
                </c:pt>
                <c:pt idx="90">
                  <c:v>185222</c:v>
                </c:pt>
                <c:pt idx="91">
                  <c:v>142142</c:v>
                </c:pt>
                <c:pt idx="92">
                  <c:v>726476</c:v>
                </c:pt>
                <c:pt idx="93">
                  <c:v>231129</c:v>
                </c:pt>
                <c:pt idx="94">
                  <c:v>655724</c:v>
                </c:pt>
                <c:pt idx="95">
                  <c:v>620000</c:v>
                </c:pt>
                <c:pt idx="96">
                  <c:v>629874</c:v>
                </c:pt>
                <c:pt idx="97">
                  <c:v>459245</c:v>
                </c:pt>
                <c:pt idx="98">
                  <c:v>387965</c:v>
                </c:pt>
                <c:pt idx="99">
                  <c:v>322429</c:v>
                </c:pt>
                <c:pt idx="100">
                  <c:v>290176</c:v>
                </c:pt>
                <c:pt idx="101">
                  <c:v>352864</c:v>
                </c:pt>
                <c:pt idx="102">
                  <c:v>248059</c:v>
                </c:pt>
                <c:pt idx="103">
                  <c:v>300000</c:v>
                </c:pt>
                <c:pt idx="104">
                  <c:v>897638</c:v>
                </c:pt>
                <c:pt idx="105">
                  <c:v>572836</c:v>
                </c:pt>
                <c:pt idx="106">
                  <c:v>555004</c:v>
                </c:pt>
                <c:pt idx="107">
                  <c:v>415390</c:v>
                </c:pt>
              </c:numCache>
            </c:numRef>
          </c:val>
          <c:smooth val="0"/>
        </c:ser>
        <c:ser>
          <c:idx val="1"/>
          <c:order val="1"/>
          <c:spPr>
            <a:prstGeom prst="rect">
              <a:avLst/>
            </a:prstGeom>
            <a:ln w="28575" cap="rnd">
              <a:solidFill>
                <a:schemeClr val="accent2"/>
              </a:solidFill>
              <a:round/>
            </a:ln>
          </c:spPr>
          <c:marker>
            <c:symbol val="none"/>
          </c:marker>
          <c:cat>
            <c:strRef>
              <c:f>plop!$B$1:$B$108</c:f>
              <c:strCache>
                <c:ptCount val="108"/>
                <c:pt idx="0">
                  <c:v>01/2010</c:v>
                </c:pt>
                <c:pt idx="1">
                  <c:v>02/2010</c:v>
                </c:pt>
                <c:pt idx="2">
                  <c:v>03/2010</c:v>
                </c:pt>
                <c:pt idx="3">
                  <c:v>04/2010</c:v>
                </c:pt>
                <c:pt idx="4">
                  <c:v>05/2010</c:v>
                </c:pt>
                <c:pt idx="5">
                  <c:v>06/2010</c:v>
                </c:pt>
                <c:pt idx="6">
                  <c:v>07/2010</c:v>
                </c:pt>
                <c:pt idx="7">
                  <c:v>08/2010</c:v>
                </c:pt>
                <c:pt idx="8">
                  <c:v>09/2010</c:v>
                </c:pt>
                <c:pt idx="9">
                  <c:v>10/2010</c:v>
                </c:pt>
                <c:pt idx="10">
                  <c:v>11/2010</c:v>
                </c:pt>
                <c:pt idx="11">
                  <c:v>12/2010</c:v>
                </c:pt>
                <c:pt idx="12">
                  <c:v>01/2011</c:v>
                </c:pt>
                <c:pt idx="13">
                  <c:v>02/2011</c:v>
                </c:pt>
                <c:pt idx="14">
                  <c:v>03/2011</c:v>
                </c:pt>
                <c:pt idx="15">
                  <c:v>04/2011</c:v>
                </c:pt>
                <c:pt idx="16">
                  <c:v>05/2011</c:v>
                </c:pt>
                <c:pt idx="17">
                  <c:v>06/2011</c:v>
                </c:pt>
                <c:pt idx="18">
                  <c:v>07/2011</c:v>
                </c:pt>
                <c:pt idx="19">
                  <c:v>08/2011</c:v>
                </c:pt>
                <c:pt idx="20">
                  <c:v>09/2011</c:v>
                </c:pt>
                <c:pt idx="21">
                  <c:v>10/2011</c:v>
                </c:pt>
                <c:pt idx="22">
                  <c:v>11/2011</c:v>
                </c:pt>
                <c:pt idx="23">
                  <c:v>12/2011</c:v>
                </c:pt>
                <c:pt idx="24">
                  <c:v>01/2012</c:v>
                </c:pt>
                <c:pt idx="25">
                  <c:v>02/2012</c:v>
                </c:pt>
                <c:pt idx="26">
                  <c:v>03/2012</c:v>
                </c:pt>
                <c:pt idx="27">
                  <c:v>04/2012</c:v>
                </c:pt>
                <c:pt idx="28">
                  <c:v>05/2012</c:v>
                </c:pt>
                <c:pt idx="29">
                  <c:v>06/2012</c:v>
                </c:pt>
                <c:pt idx="30">
                  <c:v>07/2012</c:v>
                </c:pt>
                <c:pt idx="31">
                  <c:v>08/2012</c:v>
                </c:pt>
                <c:pt idx="32">
                  <c:v>09/2012</c:v>
                </c:pt>
                <c:pt idx="33">
                  <c:v>10/2012</c:v>
                </c:pt>
                <c:pt idx="34">
                  <c:v>11/2012</c:v>
                </c:pt>
                <c:pt idx="35">
                  <c:v>12/2012</c:v>
                </c:pt>
                <c:pt idx="36">
                  <c:v>01/2013</c:v>
                </c:pt>
                <c:pt idx="37">
                  <c:v>02/2013</c:v>
                </c:pt>
                <c:pt idx="38">
                  <c:v>03/2013</c:v>
                </c:pt>
                <c:pt idx="39">
                  <c:v>04/2013</c:v>
                </c:pt>
                <c:pt idx="40">
                  <c:v>05/2013</c:v>
                </c:pt>
                <c:pt idx="41">
                  <c:v>06/2013</c:v>
                </c:pt>
                <c:pt idx="42">
                  <c:v>07/2013</c:v>
                </c:pt>
                <c:pt idx="43">
                  <c:v>08/2013</c:v>
                </c:pt>
                <c:pt idx="44">
                  <c:v>09/2013</c:v>
                </c:pt>
                <c:pt idx="45">
                  <c:v>10/2013</c:v>
                </c:pt>
                <c:pt idx="46">
                  <c:v>11/2013</c:v>
                </c:pt>
                <c:pt idx="47">
                  <c:v>12/2013</c:v>
                </c:pt>
                <c:pt idx="48">
                  <c:v>01/2014</c:v>
                </c:pt>
                <c:pt idx="49">
                  <c:v>02/2014</c:v>
                </c:pt>
                <c:pt idx="50">
                  <c:v>03/2014</c:v>
                </c:pt>
                <c:pt idx="51">
                  <c:v>04/2014</c:v>
                </c:pt>
                <c:pt idx="52">
                  <c:v>05/2014</c:v>
                </c:pt>
                <c:pt idx="53">
                  <c:v>06/2014</c:v>
                </c:pt>
                <c:pt idx="54">
                  <c:v>07/2014</c:v>
                </c:pt>
                <c:pt idx="55">
                  <c:v>08/2014</c:v>
                </c:pt>
                <c:pt idx="56">
                  <c:v>09/2014</c:v>
                </c:pt>
                <c:pt idx="57">
                  <c:v>10/2014</c:v>
                </c:pt>
                <c:pt idx="58">
                  <c:v>11/2014</c:v>
                </c:pt>
                <c:pt idx="59">
                  <c:v>12/2014</c:v>
                </c:pt>
                <c:pt idx="60">
                  <c:v>01/2015</c:v>
                </c:pt>
                <c:pt idx="61">
                  <c:v>02/2015</c:v>
                </c:pt>
                <c:pt idx="62">
                  <c:v>03/2015</c:v>
                </c:pt>
                <c:pt idx="63">
                  <c:v>04/2015</c:v>
                </c:pt>
                <c:pt idx="64">
                  <c:v>05/2015</c:v>
                </c:pt>
                <c:pt idx="65">
                  <c:v>06/2015</c:v>
                </c:pt>
                <c:pt idx="66">
                  <c:v>07/2015</c:v>
                </c:pt>
                <c:pt idx="67">
                  <c:v>08/2015</c:v>
                </c:pt>
                <c:pt idx="68">
                  <c:v>09/2015</c:v>
                </c:pt>
                <c:pt idx="69">
                  <c:v>10/2015</c:v>
                </c:pt>
                <c:pt idx="70">
                  <c:v>11/2015</c:v>
                </c:pt>
                <c:pt idx="71">
                  <c:v>12/2015</c:v>
                </c:pt>
                <c:pt idx="72">
                  <c:v>01/2016</c:v>
                </c:pt>
                <c:pt idx="73">
                  <c:v>02/2016</c:v>
                </c:pt>
                <c:pt idx="74">
                  <c:v>03/2016</c:v>
                </c:pt>
                <c:pt idx="75">
                  <c:v>04/2016</c:v>
                </c:pt>
                <c:pt idx="76">
                  <c:v>05/2016</c:v>
                </c:pt>
                <c:pt idx="77">
                  <c:v>06/2016</c:v>
                </c:pt>
                <c:pt idx="78">
                  <c:v>07/2016</c:v>
                </c:pt>
                <c:pt idx="79">
                  <c:v>08/2016</c:v>
                </c:pt>
                <c:pt idx="80">
                  <c:v>09/2016</c:v>
                </c:pt>
                <c:pt idx="81">
                  <c:v>10/2016</c:v>
                </c:pt>
                <c:pt idx="82">
                  <c:v>11/2016</c:v>
                </c:pt>
                <c:pt idx="83">
                  <c:v>12/2016</c:v>
                </c:pt>
                <c:pt idx="84">
                  <c:v>01/2017</c:v>
                </c:pt>
                <c:pt idx="85">
                  <c:v>02/2017</c:v>
                </c:pt>
                <c:pt idx="86">
                  <c:v>03/2017</c:v>
                </c:pt>
                <c:pt idx="87">
                  <c:v>04/2017</c:v>
                </c:pt>
                <c:pt idx="88">
                  <c:v>05/2017</c:v>
                </c:pt>
                <c:pt idx="89">
                  <c:v>06/2017</c:v>
                </c:pt>
                <c:pt idx="90">
                  <c:v>07/2017</c:v>
                </c:pt>
                <c:pt idx="91">
                  <c:v>08/2017</c:v>
                </c:pt>
                <c:pt idx="92">
                  <c:v>09/2017</c:v>
                </c:pt>
                <c:pt idx="93">
                  <c:v>10/2017</c:v>
                </c:pt>
                <c:pt idx="94">
                  <c:v>11/2017</c:v>
                </c:pt>
                <c:pt idx="95">
                  <c:v>12/2017</c:v>
                </c:pt>
                <c:pt idx="96">
                  <c:v>01/2018</c:v>
                </c:pt>
                <c:pt idx="97">
                  <c:v>02/2018</c:v>
                </c:pt>
                <c:pt idx="98">
                  <c:v>03/2018</c:v>
                </c:pt>
                <c:pt idx="99">
                  <c:v>04/2018</c:v>
                </c:pt>
                <c:pt idx="100">
                  <c:v>05/2018</c:v>
                </c:pt>
                <c:pt idx="101">
                  <c:v>06/2018</c:v>
                </c:pt>
                <c:pt idx="102">
                  <c:v>07/2018</c:v>
                </c:pt>
                <c:pt idx="103">
                  <c:v>08/2018</c:v>
                </c:pt>
                <c:pt idx="104">
                  <c:v>09/2018</c:v>
                </c:pt>
                <c:pt idx="105">
                  <c:v>10/2018</c:v>
                </c:pt>
                <c:pt idx="106">
                  <c:v>11/2018</c:v>
                </c:pt>
                <c:pt idx="107">
                  <c:v>12/2018</c:v>
                </c:pt>
              </c:strCache>
            </c:strRef>
          </c:cat>
          <c:val>
            <c:numRef>
              <c:f>plop!$D$1:$D$108</c:f>
              <c:numCache>
                <c:formatCode>General</c:formatCode>
                <c:ptCount val="108"/>
                <c:pt idx="0">
                  <c:v>42113.333333333336</c:v>
                </c:pt>
                <c:pt idx="12">
                  <c:v>152972.83333333334</c:v>
                </c:pt>
                <c:pt idx="24">
                  <c:v>230151.33333333334</c:v>
                </c:pt>
                <c:pt idx="36">
                  <c:v>153168.83333333334</c:v>
                </c:pt>
                <c:pt idx="48">
                  <c:v>168213.16666666666</c:v>
                </c:pt>
                <c:pt idx="60">
                  <c:v>242421.33333333334</c:v>
                </c:pt>
                <c:pt idx="72">
                  <c:v>227493.66666666666</c:v>
                </c:pt>
                <c:pt idx="84">
                  <c:v>378016.08333333331</c:v>
                </c:pt>
                <c:pt idx="96">
                  <c:v>452623.33333333331</c:v>
                </c:pt>
                <c:pt idx="107">
                  <c:v>452623.33333333331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837256"/>
        <c:axId val="144830592"/>
      </c:lineChart>
      <c:catAx>
        <c:axId val="14483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4830592"/>
        <c:crosses val="autoZero"/>
        <c:auto val="1"/>
        <c:lblAlgn val="ctr"/>
        <c:lblOffset val="100"/>
        <c:noMultiLvlLbl val="0"/>
      </c:catAx>
      <c:valAx>
        <c:axId val="144830592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4837256"/>
        <c:crosses val="autoZero"/>
        <c:crossBetween val="between"/>
      </c:valAx>
      <c:spPr>
        <a:prstGeom prst="rect">
          <a:avLst/>
        </a:prstGeom>
        <a:noFill/>
        <a:ln>
          <a:noFill/>
        </a:ln>
      </c:spPr>
    </c:plotArea>
    <c:plotVisOnly val="1"/>
    <c:dispBlanksAs val="span"/>
    <c:showDLblsOverMax val="0"/>
  </c:chart>
  <c:spPr>
    <a:xfrm>
      <a:off x="659130" y="1066800"/>
      <a:ext cx="8435340" cy="4530090"/>
    </a:xfrm>
    <a:prstGeom prst="rect">
      <a:avLst/>
    </a:prstGeom>
    <a:noFill/>
    <a:ln>
      <a:noFill/>
    </a:ln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42218-CB48-457F-A621-50BE083CCA3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F60B37E-E86E-48B8-8022-40F657E27548}">
      <dgm:prSet phldrT="[Texte]"/>
      <dgm:spPr/>
      <dgm:t>
        <a:bodyPr/>
        <a:lstStyle/>
        <a:p>
          <a:r>
            <a:rPr lang="fr-FR" dirty="0" smtClean="0"/>
            <a:t>Portage politique</a:t>
          </a:r>
          <a:endParaRPr lang="fr-FR" dirty="0"/>
        </a:p>
      </dgm:t>
    </dgm:pt>
    <dgm:pt modelId="{E9649A68-7BA3-46A3-BBD4-F3128B1B91BC}" type="parTrans" cxnId="{5007BDEA-4276-4F63-A5B6-81E2F162FA27}">
      <dgm:prSet/>
      <dgm:spPr/>
      <dgm:t>
        <a:bodyPr/>
        <a:lstStyle/>
        <a:p>
          <a:endParaRPr lang="fr-FR"/>
        </a:p>
      </dgm:t>
    </dgm:pt>
    <dgm:pt modelId="{F4C10DAE-DE3C-4350-BC39-6A8FFBEFDF01}" type="sibTrans" cxnId="{5007BDEA-4276-4F63-A5B6-81E2F162FA27}">
      <dgm:prSet/>
      <dgm:spPr/>
      <dgm:t>
        <a:bodyPr/>
        <a:lstStyle/>
        <a:p>
          <a:endParaRPr lang="fr-FR"/>
        </a:p>
      </dgm:t>
    </dgm:pt>
    <dgm:pt modelId="{1777FAB9-BEC5-4EEB-8520-8D926003D9AE}">
      <dgm:prSet phldrT="[Texte]"/>
      <dgm:spPr/>
      <dgm:t>
        <a:bodyPr/>
        <a:lstStyle/>
        <a:p>
          <a:r>
            <a:rPr lang="fr-FR" dirty="0" smtClean="0"/>
            <a:t>Anticipation</a:t>
          </a:r>
          <a:br>
            <a:rPr lang="fr-FR" dirty="0" smtClean="0"/>
          </a:br>
          <a:r>
            <a:rPr lang="fr-FR" dirty="0" smtClean="0"/>
            <a:t>Adaptation des formats</a:t>
          </a:r>
          <a:endParaRPr lang="fr-FR" dirty="0"/>
        </a:p>
      </dgm:t>
    </dgm:pt>
    <dgm:pt modelId="{EEB63007-5FEB-4D78-9D4A-AC33C4F845D6}" type="parTrans" cxnId="{C3C00D40-691C-40EE-8ECC-3F37F06E070A}">
      <dgm:prSet/>
      <dgm:spPr/>
      <dgm:t>
        <a:bodyPr/>
        <a:lstStyle/>
        <a:p>
          <a:endParaRPr lang="fr-FR"/>
        </a:p>
      </dgm:t>
    </dgm:pt>
    <dgm:pt modelId="{5E8507F6-2BFE-4B43-A7B3-130FFA2D0BE4}" type="sibTrans" cxnId="{C3C00D40-691C-40EE-8ECC-3F37F06E070A}">
      <dgm:prSet/>
      <dgm:spPr/>
      <dgm:t>
        <a:bodyPr/>
        <a:lstStyle/>
        <a:p>
          <a:endParaRPr lang="fr-FR"/>
        </a:p>
      </dgm:t>
    </dgm:pt>
    <dgm:pt modelId="{E2896377-32D1-4C14-816A-1E92954A03AC}">
      <dgm:prSet phldrT="[Texte]"/>
      <dgm:spPr/>
      <dgm:t>
        <a:bodyPr/>
        <a:lstStyle/>
        <a:p>
          <a:r>
            <a:rPr lang="fr-FR" dirty="0" smtClean="0"/>
            <a:t>Communication</a:t>
          </a:r>
          <a:endParaRPr lang="fr-FR" dirty="0"/>
        </a:p>
      </dgm:t>
    </dgm:pt>
    <dgm:pt modelId="{3FF6F957-DA7F-4CBF-AD6E-C728F0A9A015}" type="parTrans" cxnId="{0503B29D-4736-4F63-80E3-4B0E6FC9BCD0}">
      <dgm:prSet/>
      <dgm:spPr/>
      <dgm:t>
        <a:bodyPr/>
        <a:lstStyle/>
        <a:p>
          <a:endParaRPr lang="fr-FR"/>
        </a:p>
      </dgm:t>
    </dgm:pt>
    <dgm:pt modelId="{E8D394A6-30E3-4822-A0DA-6C4BA7E77F48}" type="sibTrans" cxnId="{0503B29D-4736-4F63-80E3-4B0E6FC9BCD0}">
      <dgm:prSet/>
      <dgm:spPr/>
      <dgm:t>
        <a:bodyPr/>
        <a:lstStyle/>
        <a:p>
          <a:endParaRPr lang="fr-FR"/>
        </a:p>
      </dgm:t>
    </dgm:pt>
    <dgm:pt modelId="{CEC01AD3-C8E4-4C61-8A01-602A468569E8}">
      <dgm:prSet phldrT="[Texte]"/>
      <dgm:spPr/>
      <dgm:t>
        <a:bodyPr/>
        <a:lstStyle/>
        <a:p>
          <a:r>
            <a:rPr lang="fr-FR" dirty="0" smtClean="0"/>
            <a:t>Progression proposée</a:t>
          </a:r>
          <a:endParaRPr lang="fr-FR" dirty="0"/>
        </a:p>
      </dgm:t>
    </dgm:pt>
    <dgm:pt modelId="{010FA03E-E881-40A3-B0E0-FC0CA4163D09}" type="parTrans" cxnId="{92411046-8DA7-49AF-B649-B117ECF11A66}">
      <dgm:prSet/>
      <dgm:spPr/>
      <dgm:t>
        <a:bodyPr/>
        <a:lstStyle/>
        <a:p>
          <a:endParaRPr lang="fr-FR"/>
        </a:p>
      </dgm:t>
    </dgm:pt>
    <dgm:pt modelId="{7CB2E134-FEFF-44BB-900C-D60E8EBA7919}" type="sibTrans" cxnId="{92411046-8DA7-49AF-B649-B117ECF11A66}">
      <dgm:prSet/>
      <dgm:spPr/>
      <dgm:t>
        <a:bodyPr/>
        <a:lstStyle/>
        <a:p>
          <a:endParaRPr lang="fr-FR"/>
        </a:p>
      </dgm:t>
    </dgm:pt>
    <dgm:pt modelId="{5C0B17ED-23C4-4264-AA02-B7CF48A32505}" type="pres">
      <dgm:prSet presAssocID="{5A642218-CB48-457F-A621-50BE083CCA3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29172E3-E1A7-42AC-809F-E4B758A281F9}" type="pres">
      <dgm:prSet presAssocID="{5A642218-CB48-457F-A621-50BE083CCA32}" presName="axisShape" presStyleLbl="bgShp" presStyleIdx="0" presStyleCnt="1"/>
      <dgm:spPr/>
    </dgm:pt>
    <dgm:pt modelId="{FFE0B95D-5ED2-4D2B-A0A7-F0F998237E59}" type="pres">
      <dgm:prSet presAssocID="{5A642218-CB48-457F-A621-50BE083CCA3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DD0712-89E4-4C4E-AAD0-ECD10D1019FB}" type="pres">
      <dgm:prSet presAssocID="{5A642218-CB48-457F-A621-50BE083CCA3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67EE-9B65-42A0-B08B-A46A93CB7356}" type="pres">
      <dgm:prSet presAssocID="{5A642218-CB48-457F-A621-50BE083CCA3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C12F73-AE98-4652-B377-DF47D94C2A97}" type="pres">
      <dgm:prSet presAssocID="{5A642218-CB48-457F-A621-50BE083CCA3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C22F0B-0092-44F3-BD21-AEFEB5DD2FD4}" type="presOf" srcId="{3F60B37E-E86E-48B8-8022-40F657E27548}" destId="{FFE0B95D-5ED2-4D2B-A0A7-F0F998237E59}" srcOrd="0" destOrd="0" presId="urn:microsoft.com/office/officeart/2005/8/layout/matrix2"/>
    <dgm:cxn modelId="{C766BDFA-BA8C-465C-A986-0EC0FE7DA5AB}" type="presOf" srcId="{E2896377-32D1-4C14-816A-1E92954A03AC}" destId="{485167EE-9B65-42A0-B08B-A46A93CB7356}" srcOrd="0" destOrd="0" presId="urn:microsoft.com/office/officeart/2005/8/layout/matrix2"/>
    <dgm:cxn modelId="{B932A2BC-C463-4D8C-A305-0ACA87501D32}" type="presOf" srcId="{CEC01AD3-C8E4-4C61-8A01-602A468569E8}" destId="{05C12F73-AE98-4652-B377-DF47D94C2A97}" srcOrd="0" destOrd="0" presId="urn:microsoft.com/office/officeart/2005/8/layout/matrix2"/>
    <dgm:cxn modelId="{84FFABAD-AD7A-4622-A64B-B12712331D5B}" type="presOf" srcId="{5A642218-CB48-457F-A621-50BE083CCA32}" destId="{5C0B17ED-23C4-4264-AA02-B7CF48A32505}" srcOrd="0" destOrd="0" presId="urn:microsoft.com/office/officeart/2005/8/layout/matrix2"/>
    <dgm:cxn modelId="{92411046-8DA7-49AF-B649-B117ECF11A66}" srcId="{5A642218-CB48-457F-A621-50BE083CCA32}" destId="{CEC01AD3-C8E4-4C61-8A01-602A468569E8}" srcOrd="3" destOrd="0" parTransId="{010FA03E-E881-40A3-B0E0-FC0CA4163D09}" sibTransId="{7CB2E134-FEFF-44BB-900C-D60E8EBA7919}"/>
    <dgm:cxn modelId="{FF40BFF2-167B-4F4D-B358-3E3E09DD93C2}" type="presOf" srcId="{1777FAB9-BEC5-4EEB-8520-8D926003D9AE}" destId="{C8DD0712-89E4-4C4E-AAD0-ECD10D1019FB}" srcOrd="0" destOrd="0" presId="urn:microsoft.com/office/officeart/2005/8/layout/matrix2"/>
    <dgm:cxn modelId="{5007BDEA-4276-4F63-A5B6-81E2F162FA27}" srcId="{5A642218-CB48-457F-A621-50BE083CCA32}" destId="{3F60B37E-E86E-48B8-8022-40F657E27548}" srcOrd="0" destOrd="0" parTransId="{E9649A68-7BA3-46A3-BBD4-F3128B1B91BC}" sibTransId="{F4C10DAE-DE3C-4350-BC39-6A8FFBEFDF01}"/>
    <dgm:cxn modelId="{0503B29D-4736-4F63-80E3-4B0E6FC9BCD0}" srcId="{5A642218-CB48-457F-A621-50BE083CCA32}" destId="{E2896377-32D1-4C14-816A-1E92954A03AC}" srcOrd="2" destOrd="0" parTransId="{3FF6F957-DA7F-4CBF-AD6E-C728F0A9A015}" sibTransId="{E8D394A6-30E3-4822-A0DA-6C4BA7E77F48}"/>
    <dgm:cxn modelId="{C3C00D40-691C-40EE-8ECC-3F37F06E070A}" srcId="{5A642218-CB48-457F-A621-50BE083CCA32}" destId="{1777FAB9-BEC5-4EEB-8520-8D926003D9AE}" srcOrd="1" destOrd="0" parTransId="{EEB63007-5FEB-4D78-9D4A-AC33C4F845D6}" sibTransId="{5E8507F6-2BFE-4B43-A7B3-130FFA2D0BE4}"/>
    <dgm:cxn modelId="{02DDB1B6-C62A-4C58-9B83-966DDCD438BD}" type="presParOf" srcId="{5C0B17ED-23C4-4264-AA02-B7CF48A32505}" destId="{B29172E3-E1A7-42AC-809F-E4B758A281F9}" srcOrd="0" destOrd="0" presId="urn:microsoft.com/office/officeart/2005/8/layout/matrix2"/>
    <dgm:cxn modelId="{8F90A3CD-745B-4F48-8B5E-6E384BD9C12A}" type="presParOf" srcId="{5C0B17ED-23C4-4264-AA02-B7CF48A32505}" destId="{FFE0B95D-5ED2-4D2B-A0A7-F0F998237E59}" srcOrd="1" destOrd="0" presId="urn:microsoft.com/office/officeart/2005/8/layout/matrix2"/>
    <dgm:cxn modelId="{1C206712-E2BF-4C46-B5FA-B5DF7EAC9885}" type="presParOf" srcId="{5C0B17ED-23C4-4264-AA02-B7CF48A32505}" destId="{C8DD0712-89E4-4C4E-AAD0-ECD10D1019FB}" srcOrd="2" destOrd="0" presId="urn:microsoft.com/office/officeart/2005/8/layout/matrix2"/>
    <dgm:cxn modelId="{48B019D4-6161-4A79-929A-5D46ABA1120D}" type="presParOf" srcId="{5C0B17ED-23C4-4264-AA02-B7CF48A32505}" destId="{485167EE-9B65-42A0-B08B-A46A93CB7356}" srcOrd="3" destOrd="0" presId="urn:microsoft.com/office/officeart/2005/8/layout/matrix2"/>
    <dgm:cxn modelId="{901B704C-BA0A-4B07-9D35-A244576D2D0C}" type="presParOf" srcId="{5C0B17ED-23C4-4264-AA02-B7CF48A32505}" destId="{05C12F73-AE98-4652-B377-DF47D94C2A9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42218-CB48-457F-A621-50BE083CCA3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F60B37E-E86E-48B8-8022-40F657E27548}">
      <dgm:prSet phldrT="[Texte]"/>
      <dgm:spPr/>
      <dgm:t>
        <a:bodyPr/>
        <a:lstStyle/>
        <a:p>
          <a:r>
            <a:rPr lang="fr-FR" dirty="0" smtClean="0"/>
            <a:t>Coordination des acteurs</a:t>
          </a:r>
          <a:endParaRPr lang="fr-FR" dirty="0"/>
        </a:p>
      </dgm:t>
    </dgm:pt>
    <dgm:pt modelId="{E9649A68-7BA3-46A3-BBD4-F3128B1B91BC}" type="parTrans" cxnId="{5007BDEA-4276-4F63-A5B6-81E2F162FA27}">
      <dgm:prSet/>
      <dgm:spPr/>
      <dgm:t>
        <a:bodyPr/>
        <a:lstStyle/>
        <a:p>
          <a:endParaRPr lang="fr-FR"/>
        </a:p>
      </dgm:t>
    </dgm:pt>
    <dgm:pt modelId="{F4C10DAE-DE3C-4350-BC39-6A8FFBEFDF01}" type="sibTrans" cxnId="{5007BDEA-4276-4F63-A5B6-81E2F162FA27}">
      <dgm:prSet/>
      <dgm:spPr/>
      <dgm:t>
        <a:bodyPr/>
        <a:lstStyle/>
        <a:p>
          <a:endParaRPr lang="fr-FR"/>
        </a:p>
      </dgm:t>
    </dgm:pt>
    <dgm:pt modelId="{1777FAB9-BEC5-4EEB-8520-8D926003D9AE}">
      <dgm:prSet phldrT="[Texte]"/>
      <dgm:spPr/>
      <dgm:t>
        <a:bodyPr/>
        <a:lstStyle/>
        <a:p>
          <a:r>
            <a:rPr lang="fr-FR" dirty="0" smtClean="0"/>
            <a:t>Adaptabilité</a:t>
          </a:r>
          <a:endParaRPr lang="fr-FR" dirty="0"/>
        </a:p>
      </dgm:t>
    </dgm:pt>
    <dgm:pt modelId="{EEB63007-5FEB-4D78-9D4A-AC33C4F845D6}" type="parTrans" cxnId="{C3C00D40-691C-40EE-8ECC-3F37F06E070A}">
      <dgm:prSet/>
      <dgm:spPr/>
      <dgm:t>
        <a:bodyPr/>
        <a:lstStyle/>
        <a:p>
          <a:endParaRPr lang="fr-FR"/>
        </a:p>
      </dgm:t>
    </dgm:pt>
    <dgm:pt modelId="{5E8507F6-2BFE-4B43-A7B3-130FFA2D0BE4}" type="sibTrans" cxnId="{C3C00D40-691C-40EE-8ECC-3F37F06E070A}">
      <dgm:prSet/>
      <dgm:spPr/>
      <dgm:t>
        <a:bodyPr/>
        <a:lstStyle/>
        <a:p>
          <a:endParaRPr lang="fr-FR"/>
        </a:p>
      </dgm:t>
    </dgm:pt>
    <dgm:pt modelId="{E2896377-32D1-4C14-816A-1E92954A03AC}">
      <dgm:prSet phldrT="[Texte]"/>
      <dgm:spPr/>
      <dgm:t>
        <a:bodyPr/>
        <a:lstStyle/>
        <a:p>
          <a:r>
            <a:rPr lang="fr-FR" dirty="0" smtClean="0"/>
            <a:t>Mixité des publics</a:t>
          </a:r>
          <a:endParaRPr lang="fr-FR" dirty="0"/>
        </a:p>
      </dgm:t>
    </dgm:pt>
    <dgm:pt modelId="{3FF6F957-DA7F-4CBF-AD6E-C728F0A9A015}" type="parTrans" cxnId="{0503B29D-4736-4F63-80E3-4B0E6FC9BCD0}">
      <dgm:prSet/>
      <dgm:spPr/>
      <dgm:t>
        <a:bodyPr/>
        <a:lstStyle/>
        <a:p>
          <a:endParaRPr lang="fr-FR"/>
        </a:p>
      </dgm:t>
    </dgm:pt>
    <dgm:pt modelId="{E8D394A6-30E3-4822-A0DA-6C4BA7E77F48}" type="sibTrans" cxnId="{0503B29D-4736-4F63-80E3-4B0E6FC9BCD0}">
      <dgm:prSet/>
      <dgm:spPr/>
      <dgm:t>
        <a:bodyPr/>
        <a:lstStyle/>
        <a:p>
          <a:endParaRPr lang="fr-FR"/>
        </a:p>
      </dgm:t>
    </dgm:pt>
    <dgm:pt modelId="{CEC01AD3-C8E4-4C61-8A01-602A468569E8}">
      <dgm:prSet phldrT="[Texte]"/>
      <dgm:spPr/>
      <dgm:t>
        <a:bodyPr/>
        <a:lstStyle/>
        <a:p>
          <a:r>
            <a:rPr lang="fr-FR" dirty="0" smtClean="0"/>
            <a:t>Actualisation des connaissances</a:t>
          </a:r>
          <a:endParaRPr lang="fr-FR" dirty="0"/>
        </a:p>
      </dgm:t>
    </dgm:pt>
    <dgm:pt modelId="{010FA03E-E881-40A3-B0E0-FC0CA4163D09}" type="parTrans" cxnId="{92411046-8DA7-49AF-B649-B117ECF11A66}">
      <dgm:prSet/>
      <dgm:spPr/>
      <dgm:t>
        <a:bodyPr/>
        <a:lstStyle/>
        <a:p>
          <a:endParaRPr lang="fr-FR"/>
        </a:p>
      </dgm:t>
    </dgm:pt>
    <dgm:pt modelId="{7CB2E134-FEFF-44BB-900C-D60E8EBA7919}" type="sibTrans" cxnId="{92411046-8DA7-49AF-B649-B117ECF11A66}">
      <dgm:prSet/>
      <dgm:spPr/>
      <dgm:t>
        <a:bodyPr/>
        <a:lstStyle/>
        <a:p>
          <a:endParaRPr lang="fr-FR"/>
        </a:p>
      </dgm:t>
    </dgm:pt>
    <dgm:pt modelId="{5C0B17ED-23C4-4264-AA02-B7CF48A32505}" type="pres">
      <dgm:prSet presAssocID="{5A642218-CB48-457F-A621-50BE083CCA3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29172E3-E1A7-42AC-809F-E4B758A281F9}" type="pres">
      <dgm:prSet presAssocID="{5A642218-CB48-457F-A621-50BE083CCA32}" presName="axisShape" presStyleLbl="bgShp" presStyleIdx="0" presStyleCnt="1"/>
      <dgm:spPr/>
    </dgm:pt>
    <dgm:pt modelId="{FFE0B95D-5ED2-4D2B-A0A7-F0F998237E59}" type="pres">
      <dgm:prSet presAssocID="{5A642218-CB48-457F-A621-50BE083CCA3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DD0712-89E4-4C4E-AAD0-ECD10D1019FB}" type="pres">
      <dgm:prSet presAssocID="{5A642218-CB48-457F-A621-50BE083CCA3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67EE-9B65-42A0-B08B-A46A93CB7356}" type="pres">
      <dgm:prSet presAssocID="{5A642218-CB48-457F-A621-50BE083CCA3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C12F73-AE98-4652-B377-DF47D94C2A97}" type="pres">
      <dgm:prSet presAssocID="{5A642218-CB48-457F-A621-50BE083CCA3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5B2DF2C-594C-47B6-9B87-B51DD634D9D1}" type="presOf" srcId="{CEC01AD3-C8E4-4C61-8A01-602A468569E8}" destId="{05C12F73-AE98-4652-B377-DF47D94C2A97}" srcOrd="0" destOrd="0" presId="urn:microsoft.com/office/officeart/2005/8/layout/matrix2"/>
    <dgm:cxn modelId="{4FD7663B-CEEB-4289-A866-BD9B25200BEB}" type="presOf" srcId="{5A642218-CB48-457F-A621-50BE083CCA32}" destId="{5C0B17ED-23C4-4264-AA02-B7CF48A32505}" srcOrd="0" destOrd="0" presId="urn:microsoft.com/office/officeart/2005/8/layout/matrix2"/>
    <dgm:cxn modelId="{92411046-8DA7-49AF-B649-B117ECF11A66}" srcId="{5A642218-CB48-457F-A621-50BE083CCA32}" destId="{CEC01AD3-C8E4-4C61-8A01-602A468569E8}" srcOrd="3" destOrd="0" parTransId="{010FA03E-E881-40A3-B0E0-FC0CA4163D09}" sibTransId="{7CB2E134-FEFF-44BB-900C-D60E8EBA7919}"/>
    <dgm:cxn modelId="{ADBC5227-1B24-4E01-8D07-92C14BFB4818}" type="presOf" srcId="{1777FAB9-BEC5-4EEB-8520-8D926003D9AE}" destId="{C8DD0712-89E4-4C4E-AAD0-ECD10D1019FB}" srcOrd="0" destOrd="0" presId="urn:microsoft.com/office/officeart/2005/8/layout/matrix2"/>
    <dgm:cxn modelId="{67B822AB-F42D-4A69-A9CA-0C42C807DABD}" type="presOf" srcId="{E2896377-32D1-4C14-816A-1E92954A03AC}" destId="{485167EE-9B65-42A0-B08B-A46A93CB7356}" srcOrd="0" destOrd="0" presId="urn:microsoft.com/office/officeart/2005/8/layout/matrix2"/>
    <dgm:cxn modelId="{5007BDEA-4276-4F63-A5B6-81E2F162FA27}" srcId="{5A642218-CB48-457F-A621-50BE083CCA32}" destId="{3F60B37E-E86E-48B8-8022-40F657E27548}" srcOrd="0" destOrd="0" parTransId="{E9649A68-7BA3-46A3-BBD4-F3128B1B91BC}" sibTransId="{F4C10DAE-DE3C-4350-BC39-6A8FFBEFDF01}"/>
    <dgm:cxn modelId="{C1CD7314-DB1B-42C3-93E0-3CE5EA492194}" type="presOf" srcId="{3F60B37E-E86E-48B8-8022-40F657E27548}" destId="{FFE0B95D-5ED2-4D2B-A0A7-F0F998237E59}" srcOrd="0" destOrd="0" presId="urn:microsoft.com/office/officeart/2005/8/layout/matrix2"/>
    <dgm:cxn modelId="{0503B29D-4736-4F63-80E3-4B0E6FC9BCD0}" srcId="{5A642218-CB48-457F-A621-50BE083CCA32}" destId="{E2896377-32D1-4C14-816A-1E92954A03AC}" srcOrd="2" destOrd="0" parTransId="{3FF6F957-DA7F-4CBF-AD6E-C728F0A9A015}" sibTransId="{E8D394A6-30E3-4822-A0DA-6C4BA7E77F48}"/>
    <dgm:cxn modelId="{C3C00D40-691C-40EE-8ECC-3F37F06E070A}" srcId="{5A642218-CB48-457F-A621-50BE083CCA32}" destId="{1777FAB9-BEC5-4EEB-8520-8D926003D9AE}" srcOrd="1" destOrd="0" parTransId="{EEB63007-5FEB-4D78-9D4A-AC33C4F845D6}" sibTransId="{5E8507F6-2BFE-4B43-A7B3-130FFA2D0BE4}"/>
    <dgm:cxn modelId="{59CE82F5-C477-4E3A-BC7F-C8F64F1603B9}" type="presParOf" srcId="{5C0B17ED-23C4-4264-AA02-B7CF48A32505}" destId="{B29172E3-E1A7-42AC-809F-E4B758A281F9}" srcOrd="0" destOrd="0" presId="urn:microsoft.com/office/officeart/2005/8/layout/matrix2"/>
    <dgm:cxn modelId="{422A6BDC-CD1C-4745-B4F3-6F0EACF83557}" type="presParOf" srcId="{5C0B17ED-23C4-4264-AA02-B7CF48A32505}" destId="{FFE0B95D-5ED2-4D2B-A0A7-F0F998237E59}" srcOrd="1" destOrd="0" presId="urn:microsoft.com/office/officeart/2005/8/layout/matrix2"/>
    <dgm:cxn modelId="{CF8FEE5A-2995-401C-9424-0F86887E0B95}" type="presParOf" srcId="{5C0B17ED-23C4-4264-AA02-B7CF48A32505}" destId="{C8DD0712-89E4-4C4E-AAD0-ECD10D1019FB}" srcOrd="2" destOrd="0" presId="urn:microsoft.com/office/officeart/2005/8/layout/matrix2"/>
    <dgm:cxn modelId="{0E72CF55-498B-432A-B51D-FEA03A09C891}" type="presParOf" srcId="{5C0B17ED-23C4-4264-AA02-B7CF48A32505}" destId="{485167EE-9B65-42A0-B08B-A46A93CB7356}" srcOrd="3" destOrd="0" presId="urn:microsoft.com/office/officeart/2005/8/layout/matrix2"/>
    <dgm:cxn modelId="{35563F99-8CAB-417B-97C3-BABF07662770}" type="presParOf" srcId="{5C0B17ED-23C4-4264-AA02-B7CF48A32505}" destId="{05C12F73-AE98-4652-B377-DF47D94C2A9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A75E60-9218-4C2E-866B-2649F5A72ADB}" type="datetimeFigureOut">
              <a:t>03/04/2019</a:t>
            </a:fld>
            <a:endParaRPr lang="fr-FR"/>
          </a:p>
        </p:txBody>
      </p:sp>
      <p:sp>
        <p:nvSpPr>
          <p:cNvPr id="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4620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694238"/>
            <a:ext cx="585152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264650"/>
            <a:ext cx="3170238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264650"/>
            <a:ext cx="3170238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7186B0-33B3-4523-BF6F-BB2C84831E6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90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Aucun regroupement informatique depuis 10 ans</a:t>
            </a:r>
            <a:endParaRPr dirty="0"/>
          </a:p>
          <a:p>
            <a:pPr>
              <a:defRPr/>
            </a:pPr>
            <a:r>
              <a:rPr lang="fr-FR" dirty="0"/>
              <a:t>La DSI a été créée en 2008 avec 3 personnes au démarrage</a:t>
            </a:r>
            <a:endParaRPr dirty="0"/>
          </a:p>
          <a:p>
            <a:pPr>
              <a:defRPr/>
            </a:pPr>
            <a:r>
              <a:rPr lang="fr-FR" dirty="0"/>
              <a:t>Aujourd’hui 40 personnes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7186B0-33B3-4523-BF6F-BB2C84831E6C}" type="slidenum"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47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Interconnexion des actions de la DRH Formation avec les actions de la </a:t>
            </a:r>
            <a:r>
              <a:rPr lang="fr-FR" dirty="0" smtClean="0"/>
              <a:t>DSI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Dans le parcours de formation « Connaissance</a:t>
            </a:r>
            <a:r>
              <a:rPr lang="fr-FR" baseline="0" dirty="0" smtClean="0"/>
              <a:t> du milieu universitaire » : sensibilisation à l’architecture du système d’information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Dans les journées d’accueil des nouveaux personnels : présentation de la DISI et présentation rapide des outils et des dispositifs d’accompagnement proposés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Avec le plan de formation des enseignants-chercheurs des actions conjointes DRH-Formation/DISIP sont proposées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Création de la CAP Numérique en 2016 et lancement des déjeuners du numérique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Création du SIP en 2017 avec l’AMI </a:t>
            </a:r>
            <a:r>
              <a:rPr lang="fr-FR" baseline="0" dirty="0" err="1" smtClean="0"/>
              <a:t>Cacahuete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7186B0-33B3-4523-BF6F-BB2C84831E6C}" type="slidenum"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33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Les financements sont arrivés à partir de 2010 avec le projet UNR</a:t>
            </a:r>
            <a:endParaRPr/>
          </a:p>
          <a:p>
            <a:pPr>
              <a:defRPr/>
            </a:pPr>
            <a:r>
              <a:rPr lang="fr-FR"/>
              <a:t>Ce projet a permis de recruter 6 personnes pour aider au développement des usages numériques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7186B0-33B3-4523-BF6F-BB2C84831E6C}" type="slidenum"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28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smtClean="0"/>
              <a:t>Elaboration</a:t>
            </a:r>
            <a:r>
              <a:rPr lang="fr-FR" baseline="0" dirty="0" smtClean="0"/>
              <a:t> de la stratégie</a:t>
            </a:r>
            <a:r>
              <a:rPr lang="fr-FR" dirty="0" smtClean="0"/>
              <a:t> :</a:t>
            </a:r>
          </a:p>
          <a:p>
            <a:pPr marL="171450" indent="-171450">
              <a:buFontTx/>
              <a:buChar char="-"/>
              <a:defRPr/>
            </a:pPr>
            <a:r>
              <a:rPr lang="fr-FR" dirty="0" smtClean="0"/>
              <a:t>Démarche de création du</a:t>
            </a:r>
            <a:r>
              <a:rPr lang="fr-FR" baseline="0" dirty="0" smtClean="0"/>
              <a:t> schéma du numérique (2014) : enquêtes en ligne, entretiens métier</a:t>
            </a:r>
            <a:br>
              <a:rPr lang="fr-FR" baseline="0" dirty="0" smtClean="0"/>
            </a:br>
            <a:r>
              <a:rPr lang="fr-FR" baseline="0" dirty="0" smtClean="0"/>
              <a:t>un des axes stratégiques est « Renforcer l’accompagnement au numérique des enseignants et des étudiants »</a:t>
            </a:r>
          </a:p>
          <a:p>
            <a:pPr marL="171450" indent="-171450">
              <a:buFontTx/>
              <a:buChar char="-"/>
              <a:defRPr/>
            </a:pPr>
            <a:r>
              <a:rPr lang="fr-FR" baseline="0" dirty="0" smtClean="0"/>
              <a:t>Plan de formation triennal voté en CA en janvier 2018 :</a:t>
            </a:r>
            <a:br>
              <a:rPr lang="fr-FR" baseline="0" dirty="0" smtClean="0"/>
            </a:br>
            <a:r>
              <a:rPr lang="fr-FR" baseline="0" dirty="0" smtClean="0"/>
              <a:t>Grand axe : accroitre les compétences, développer l’expertise et accompagner l’évolution des métiers</a:t>
            </a:r>
            <a:br>
              <a:rPr lang="fr-FR" baseline="0" dirty="0" smtClean="0"/>
            </a:br>
            <a:r>
              <a:rPr lang="fr-FR" baseline="0" dirty="0" smtClean="0"/>
              <a:t>Objectif 2 : encourager la pédagogie universitaire et les missions d’accompagnements</a:t>
            </a:r>
          </a:p>
          <a:p>
            <a:pPr marL="628650" lvl="1" indent="-171450">
              <a:buFontTx/>
              <a:buChar char="-"/>
              <a:defRPr/>
            </a:pPr>
            <a:r>
              <a:rPr lang="fr-FR" baseline="0" dirty="0" smtClean="0"/>
              <a:t>Développer l’expertise des personnels en charge de l’accompagnement des étudiants notamment en matière d’usages du numérique, d’orientation et d’insertion</a:t>
            </a:r>
          </a:p>
          <a:p>
            <a:pPr marL="0" lvl="0" indent="0">
              <a:buFontTx/>
              <a:buNone/>
              <a:defRPr/>
            </a:pPr>
            <a:r>
              <a:rPr lang="fr-FR" baseline="0" dirty="0" smtClean="0"/>
              <a:t>- Les entretiens professionnels ne couvrent pas la population enseignante, une enquête spécifique a été mise en place début 2019</a:t>
            </a:r>
          </a:p>
          <a:p>
            <a:pPr marL="628650" lvl="1" indent="-171450">
              <a:buFontTx/>
              <a:buChar char="-"/>
              <a:defRPr/>
            </a:pPr>
            <a:endParaRPr lang="fr-FR" baseline="0" dirty="0" smtClean="0"/>
          </a:p>
          <a:p>
            <a:pPr marL="171450" indent="-171450">
              <a:buFontTx/>
              <a:buChar char="-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7186B0-33B3-4523-BF6F-BB2C84831E6C}" type="slidenum"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83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Le SIP a été créé récemment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186B0-33B3-4523-BF6F-BB2C84831E6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90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modèle de collaboration </a:t>
            </a:r>
            <a:r>
              <a:rPr lang="fr-FR" dirty="0" err="1" smtClean="0"/>
              <a:t>inter-services</a:t>
            </a:r>
            <a:r>
              <a:rPr lang="fr-FR" dirty="0" smtClean="0"/>
              <a:t> : l’AMI </a:t>
            </a:r>
            <a:r>
              <a:rPr lang="fr-FR" dirty="0" err="1" smtClean="0"/>
              <a:t>Cacahuete</a:t>
            </a:r>
            <a:endParaRPr lang="fr-FR" dirty="0" smtClean="0"/>
          </a:p>
          <a:p>
            <a:r>
              <a:rPr lang="fr-FR" dirty="0" smtClean="0"/>
              <a:t>Comité</a:t>
            </a:r>
            <a:r>
              <a:rPr lang="fr-FR" baseline="0" dirty="0" smtClean="0"/>
              <a:t> de Coordination Numérique des Usages pédagogiques (COCONUP)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186B0-33B3-4523-BF6F-BB2C84831E6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24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rapport</a:t>
            </a:r>
            <a:r>
              <a:rPr lang="fr-FR" baseline="0" dirty="0" smtClean="0"/>
              <a:t> d’activité annuel est présenté largement :</a:t>
            </a:r>
            <a:br>
              <a:rPr lang="fr-FR" baseline="0" dirty="0" smtClean="0"/>
            </a:br>
            <a:r>
              <a:rPr lang="fr-FR" baseline="0" dirty="0" smtClean="0"/>
              <a:t>Réunion de direction</a:t>
            </a:r>
          </a:p>
          <a:p>
            <a:r>
              <a:rPr lang="fr-FR" baseline="0" dirty="0" smtClean="0"/>
              <a:t>Réunion des directeurs de composantes</a:t>
            </a:r>
          </a:p>
          <a:p>
            <a:r>
              <a:rPr lang="fr-FR" baseline="0" dirty="0" smtClean="0"/>
              <a:t>Avant la cap numérique : peu de communication avec les enseignants-chercheurs notamment, a permis de s’apercevoir que les besoins n’étaient pas complètement satisfaits : décision de passer à Moodle</a:t>
            </a:r>
            <a:br>
              <a:rPr lang="fr-FR" baseline="0" dirty="0" smtClean="0"/>
            </a:br>
            <a:r>
              <a:rPr lang="fr-FR" baseline="0" dirty="0" smtClean="0"/>
              <a:t>Gestion de l’accompagnement au changement.</a:t>
            </a:r>
          </a:p>
          <a:p>
            <a:endParaRPr lang="fr-FR" baseline="0" dirty="0" smtClean="0"/>
          </a:p>
          <a:p>
            <a:r>
              <a:rPr lang="fr-FR" baseline="0" dirty="0" smtClean="0"/>
              <a:t>Réunion des directeurs de laboratoires</a:t>
            </a:r>
          </a:p>
          <a:p>
            <a:r>
              <a:rPr lang="fr-FR" baseline="0" dirty="0" smtClean="0"/>
              <a:t>Réunion des informaticiens</a:t>
            </a:r>
          </a:p>
          <a:p>
            <a:r>
              <a:rPr lang="fr-FR" baseline="0" dirty="0" smtClean="0"/>
              <a:t>Communiquer sur les usages, les outils, le bilan de l’année écoulée et la feuille de route pour l’année à venir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7186B0-33B3-4523-BF6F-BB2C84831E6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3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ous-titre 8"/>
          <p:cNvSpPr>
            <a:spLocks noGrp="1"/>
          </p:cNvSpPr>
          <p:nvPr>
            <p:ph type="subTitle" idx="1"/>
          </p:nvPr>
        </p:nvSpPr>
        <p:spPr bwMode="auto">
          <a:xfrm>
            <a:off x="1958076" y="3580792"/>
            <a:ext cx="6835959" cy="460851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rgbClr val="194CA5"/>
                </a:solidFill>
              </a:defRPr>
            </a:lvl1pPr>
            <a:lvl2pPr marL="487695" indent="0" algn="ctr">
              <a:buNone/>
            </a:lvl2pPr>
            <a:lvl3pPr marL="975390" indent="0" algn="ctr">
              <a:buNone/>
            </a:lvl3pPr>
            <a:lvl4pPr marL="1463086" indent="0" algn="ctr">
              <a:buNone/>
            </a:lvl4pPr>
            <a:lvl5pPr marL="1950781" indent="0" algn="ctr">
              <a:buNone/>
            </a:lvl5pPr>
            <a:lvl6pPr marL="2438476" indent="0" algn="ctr">
              <a:buNone/>
            </a:lvl6pPr>
            <a:lvl7pPr marL="2926171" indent="0" algn="ctr">
              <a:buNone/>
            </a:lvl7pPr>
            <a:lvl8pPr marL="3413867" indent="0" algn="ctr">
              <a:buNone/>
            </a:lvl8pPr>
            <a:lvl9pPr marL="3901562" indent="0" algn="ctr">
              <a:buNone/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5" name="Titre 10"/>
          <p:cNvSpPr>
            <a:spLocks noGrp="1"/>
          </p:cNvSpPr>
          <p:nvPr>
            <p:ph type="title"/>
          </p:nvPr>
        </p:nvSpPr>
        <p:spPr bwMode="auto">
          <a:xfrm>
            <a:off x="1958076" y="2659089"/>
            <a:ext cx="6835959" cy="835157"/>
          </a:xfrm>
        </p:spPr>
        <p:txBody>
          <a:bodyPr/>
          <a:lstStyle>
            <a:lvl1pPr>
              <a:defRPr>
                <a:solidFill>
                  <a:srgbClr val="194CA5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21905" y="4579304"/>
            <a:ext cx="1382554" cy="921701"/>
          </a:xfrm>
        </p:spPr>
        <p:txBody>
          <a:bodyPr>
            <a:normAutofit/>
          </a:bodyPr>
          <a:lstStyle>
            <a:lvl1pPr marL="0" indent="0">
              <a:buNone/>
              <a:defRPr sz="1150"/>
            </a:lvl1pPr>
            <a:lvl2pPr marL="487695" indent="0">
              <a:buNone/>
              <a:defRPr sz="1300"/>
            </a:lvl2pPr>
            <a:lvl3pPr marL="975390" indent="0">
              <a:buNone/>
              <a:defRPr sz="1050"/>
            </a:lvl3pPr>
            <a:lvl4pPr marL="1463086" indent="0">
              <a:buNone/>
              <a:defRPr sz="950"/>
            </a:lvl4pPr>
            <a:lvl5pPr marL="1950781" indent="0">
              <a:buNone/>
              <a:defRPr sz="950"/>
            </a:lvl5pPr>
            <a:lvl6pPr marL="2438476" indent="0">
              <a:buNone/>
              <a:defRPr sz="950"/>
            </a:lvl6pPr>
            <a:lvl7pPr marL="2926171" indent="0">
              <a:buNone/>
              <a:defRPr sz="950"/>
            </a:lvl7pPr>
            <a:lvl8pPr marL="3413867" indent="0">
              <a:buNone/>
              <a:defRPr sz="950"/>
            </a:lvl8pPr>
            <a:lvl9pPr marL="3901562" indent="0">
              <a:buNone/>
              <a:defRPr sz="95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Espace réservé de la date 1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8" name="Espace réservé du pied de page 1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70467" y="1852904"/>
            <a:ext cx="8290560" cy="2348839"/>
          </a:xfrm>
        </p:spPr>
        <p:txBody>
          <a:bodyPr anchor="b"/>
          <a:lstStyle>
            <a:lvl1pPr marL="0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7071360" y="1164670"/>
            <a:ext cx="2194560" cy="514617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487680" y="1164669"/>
            <a:ext cx="6421120" cy="5181230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0"/>
          </p:nvPr>
        </p:nvSpPr>
        <p:spPr bwMode="auto">
          <a:xfrm rot="5400000">
            <a:off x="8802794" y="6465994"/>
            <a:ext cx="614681" cy="3894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8" name="Espace réservé du pied de page 8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487680" y="1353344"/>
            <a:ext cx="8778240" cy="4992556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 bwMode="auto">
          <a:xfrm rot="5400000">
            <a:off x="8802794" y="6465994"/>
            <a:ext cx="614681" cy="3894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7" name="Espace réservé de la date 8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/>
          <p:nvPr/>
        </p:nvSpPr>
        <p:spPr bwMode="auto">
          <a:xfrm>
            <a:off x="731520" y="2272454"/>
            <a:ext cx="8290560" cy="156802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9pPr>
          </a:lstStyle>
          <a:p>
            <a:pPr algn="ctr">
              <a:defRPr/>
            </a:pPr>
            <a:r>
              <a:rPr lang="fr-FR" sz="3000">
                <a:solidFill>
                  <a:schemeClr val="bg1"/>
                </a:solidFill>
              </a:rPr>
              <a:t>Cliquez pour modifier le style du titre</a:t>
            </a:r>
            <a:endParaRPr/>
          </a:p>
        </p:txBody>
      </p:sp>
      <p:sp>
        <p:nvSpPr>
          <p:cNvPr id="5" name="Espace réservé du numéro de diapositive 28"/>
          <p:cNvSpPr/>
          <p:nvPr/>
        </p:nvSpPr>
        <p:spPr bwMode="auto">
          <a:xfrm>
            <a:off x="496147" y="4810761"/>
            <a:ext cx="650240" cy="55202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9pPr>
          </a:lstStyle>
          <a:p>
            <a:pPr algn="r">
              <a:defRPr/>
            </a:pPr>
            <a:endParaRPr lang="fr-FR" sz="1300">
              <a:solidFill>
                <a:srgbClr val="89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" name="Espace réservé du numéro de diapositive 7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8" name="Espace réservé de la date 9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9" name="Espace réservé du pied de page 10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/>
          <p:nvPr/>
        </p:nvSpPr>
        <p:spPr bwMode="auto">
          <a:xfrm>
            <a:off x="731520" y="2272454"/>
            <a:ext cx="8290560" cy="156802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9pPr>
          </a:lstStyle>
          <a:p>
            <a:pPr algn="ctr">
              <a:defRPr/>
            </a:pPr>
            <a:r>
              <a:rPr lang="fr-FR" sz="3000">
                <a:solidFill>
                  <a:schemeClr val="bg1"/>
                </a:solidFill>
              </a:rPr>
              <a:t>Cliquez pour modifier le style du titre</a:t>
            </a:r>
            <a:endParaRPr/>
          </a:p>
        </p:txBody>
      </p:sp>
      <p:sp>
        <p:nvSpPr>
          <p:cNvPr id="5" name="Espace réservé du numéro de diapositive 28"/>
          <p:cNvSpPr/>
          <p:nvPr/>
        </p:nvSpPr>
        <p:spPr bwMode="auto">
          <a:xfrm>
            <a:off x="496147" y="4810761"/>
            <a:ext cx="650240" cy="55202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9pPr>
          </a:lstStyle>
          <a:p>
            <a:pPr algn="r">
              <a:defRPr/>
            </a:pPr>
            <a:endParaRPr lang="fr-FR" sz="1300">
              <a:solidFill>
                <a:srgbClr val="898989"/>
              </a:solidFill>
            </a:endParaRPr>
          </a:p>
        </p:txBody>
      </p:sp>
      <p:sp>
        <p:nvSpPr>
          <p:cNvPr id="6" name="Espace réservé du numéro de diapositive 1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800" b="1" i="0">
                <a:solidFill>
                  <a:srgbClr val="128FF8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7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/>
          <p:nvPr/>
        </p:nvSpPr>
        <p:spPr bwMode="auto">
          <a:xfrm>
            <a:off x="731520" y="2272454"/>
            <a:ext cx="8290560" cy="156802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9pPr>
          </a:lstStyle>
          <a:p>
            <a:pPr algn="ctr">
              <a:defRPr/>
            </a:pPr>
            <a:r>
              <a:rPr lang="fr-FR" sz="3000">
                <a:solidFill>
                  <a:schemeClr val="bg1"/>
                </a:solidFill>
              </a:rPr>
              <a:t>Cliquez pour modifier le style du titre</a:t>
            </a:r>
            <a:endParaRPr/>
          </a:p>
        </p:txBody>
      </p:sp>
      <p:sp>
        <p:nvSpPr>
          <p:cNvPr id="5" name="Espace réservé du numéro de diapositive 28"/>
          <p:cNvSpPr/>
          <p:nvPr/>
        </p:nvSpPr>
        <p:spPr bwMode="auto">
          <a:xfrm>
            <a:off x="496147" y="4810761"/>
            <a:ext cx="650240" cy="55202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entury Gothic"/>
              </a:defRPr>
            </a:lvl9pPr>
          </a:lstStyle>
          <a:p>
            <a:pPr algn="r">
              <a:defRPr/>
            </a:pPr>
            <a:endParaRPr lang="fr-FR" sz="1300">
              <a:solidFill>
                <a:srgbClr val="898989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881267" y="2659089"/>
            <a:ext cx="6827520" cy="10988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Modifier le style des sous-titres du masque</a:t>
            </a:r>
            <a:endParaRPr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9" name="Espace réservé de la date 10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10" name="Espace réservé du pied de page 1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11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7445" y="2653558"/>
            <a:ext cx="1236610" cy="1666170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0157" y="1430152"/>
            <a:ext cx="3925791" cy="682413"/>
          </a:xfrm>
        </p:spPr>
        <p:txBody>
          <a:bodyPr anchor="b">
            <a:noAutofit/>
          </a:bodyPr>
          <a:lstStyle>
            <a:lvl1pPr marL="0" indent="0">
              <a:buNone/>
              <a:defRPr sz="2150" b="1"/>
            </a:lvl1pPr>
            <a:lvl2pPr marL="487695" indent="0">
              <a:buNone/>
              <a:defRPr sz="2150" b="1"/>
            </a:lvl2pPr>
            <a:lvl3pPr marL="975390" indent="0">
              <a:buNone/>
              <a:defRPr sz="1900" b="1"/>
            </a:lvl3pPr>
            <a:lvl4pPr marL="1463086" indent="0">
              <a:buNone/>
              <a:defRPr sz="1700" b="1"/>
            </a:lvl4pPr>
            <a:lvl5pPr marL="1950781" indent="0">
              <a:buNone/>
              <a:defRPr sz="1700" b="1"/>
            </a:lvl5pPr>
            <a:lvl6pPr marL="2438476" indent="0">
              <a:buNone/>
              <a:defRPr sz="1700" b="1"/>
            </a:lvl6pPr>
            <a:lvl7pPr marL="2926171" indent="0">
              <a:buNone/>
              <a:defRPr sz="1700" b="1"/>
            </a:lvl7pPr>
            <a:lvl8pPr marL="3413867" indent="0">
              <a:buNone/>
              <a:defRPr sz="1700" b="1"/>
            </a:lvl8pPr>
            <a:lvl9pPr marL="3901562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87680" y="2121430"/>
            <a:ext cx="3928269" cy="44131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4799992" y="1430152"/>
            <a:ext cx="3916150" cy="682413"/>
          </a:xfrm>
        </p:spPr>
        <p:txBody>
          <a:bodyPr anchor="b">
            <a:noAutofit/>
          </a:bodyPr>
          <a:lstStyle>
            <a:lvl1pPr marL="0" indent="0">
              <a:buNone/>
              <a:defRPr sz="2150" b="1"/>
            </a:lvl1pPr>
            <a:lvl2pPr marL="487695" indent="0">
              <a:buNone/>
              <a:defRPr sz="2150" b="1"/>
            </a:lvl2pPr>
            <a:lvl3pPr marL="975390" indent="0">
              <a:buNone/>
              <a:defRPr sz="1900" b="1"/>
            </a:lvl3pPr>
            <a:lvl4pPr marL="1463086" indent="0">
              <a:buNone/>
              <a:defRPr sz="1700" b="1"/>
            </a:lvl4pPr>
            <a:lvl5pPr marL="1950781" indent="0">
              <a:buNone/>
              <a:defRPr sz="1700" b="1"/>
            </a:lvl5pPr>
            <a:lvl6pPr marL="2438476" indent="0">
              <a:buNone/>
              <a:defRPr sz="1700" b="1"/>
            </a:lvl6pPr>
            <a:lvl7pPr marL="2926171" indent="0">
              <a:buNone/>
              <a:defRPr sz="1700" b="1"/>
            </a:lvl7pPr>
            <a:lvl8pPr marL="3413867" indent="0">
              <a:buNone/>
              <a:defRPr sz="1700" b="1"/>
            </a:lvl8pPr>
            <a:lvl9pPr marL="3901562" indent="0">
              <a:buNone/>
              <a:defRPr sz="1700" b="1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799992" y="2121430"/>
            <a:ext cx="3916150" cy="4413145"/>
          </a:xfrm>
        </p:spPr>
        <p:txBody>
          <a:bodyPr/>
          <a:lstStyle>
            <a:lvl1pPr>
              <a:defRPr sz="1700"/>
            </a:lvl1pPr>
            <a:lvl2pPr>
              <a:defRPr sz="215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8"/>
          <p:cNvSpPr>
            <a:spLocks noGrp="1"/>
          </p:cNvSpPr>
          <p:nvPr>
            <p:ph sz="quarter" idx="1"/>
          </p:nvPr>
        </p:nvSpPr>
        <p:spPr bwMode="auto">
          <a:xfrm>
            <a:off x="487680" y="1706880"/>
            <a:ext cx="3901440" cy="4876800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contenu 10"/>
          <p:cNvSpPr>
            <a:spLocks noGrp="1"/>
          </p:cNvSpPr>
          <p:nvPr>
            <p:ph sz="quarter" idx="2"/>
          </p:nvPr>
        </p:nvSpPr>
        <p:spPr bwMode="auto">
          <a:xfrm>
            <a:off x="4554931" y="1706880"/>
            <a:ext cx="3901440" cy="4876800"/>
          </a:xfrm>
        </p:spPr>
        <p:txBody>
          <a:bodyPr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Titr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0"/>
          <p:cNvSpPr>
            <a:spLocks noGrp="1"/>
          </p:cNvSpPr>
          <p:nvPr>
            <p:ph sz="quarter" idx="2"/>
          </p:nvPr>
        </p:nvSpPr>
        <p:spPr bwMode="auto">
          <a:xfrm>
            <a:off x="487680" y="2198238"/>
            <a:ext cx="3901440" cy="4454895"/>
          </a:xfrm>
        </p:spPr>
        <p:txBody>
          <a:bodyPr/>
          <a:lstStyle>
            <a:lvl1pPr>
              <a:defRPr sz="2150"/>
            </a:lvl1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contenu 12"/>
          <p:cNvSpPr>
            <a:spLocks noGrp="1"/>
          </p:cNvSpPr>
          <p:nvPr>
            <p:ph sz="quarter" idx="4"/>
          </p:nvPr>
        </p:nvSpPr>
        <p:spPr bwMode="auto">
          <a:xfrm>
            <a:off x="4663440" y="2198238"/>
            <a:ext cx="3901440" cy="4454895"/>
          </a:xfrm>
        </p:spPr>
        <p:txBody>
          <a:bodyPr/>
          <a:lstStyle>
            <a:lvl1pPr>
              <a:defRPr sz="2150"/>
            </a:lvl1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"/>
          </p:nvPr>
        </p:nvSpPr>
        <p:spPr bwMode="auto">
          <a:xfrm>
            <a:off x="487680" y="1353344"/>
            <a:ext cx="3901440" cy="7022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9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3"/>
          </p:nvPr>
        </p:nvSpPr>
        <p:spPr bwMode="auto">
          <a:xfrm>
            <a:off x="4632960" y="1353344"/>
            <a:ext cx="3901440" cy="7022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900" b="1">
                <a:solidFill>
                  <a:srgbClr val="FFFFFF"/>
                </a:solidFill>
              </a:defRPr>
            </a:lvl1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487681" y="1276534"/>
            <a:ext cx="3208867" cy="561472"/>
          </a:xfrm>
        </p:spPr>
        <p:txBody>
          <a:bodyPr anchor="b">
            <a:noAutofit/>
          </a:bodyPr>
          <a:lstStyle>
            <a:lvl1pPr algn="l">
              <a:defRPr sz="17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813386" y="1276536"/>
            <a:ext cx="4980649" cy="5258038"/>
          </a:xfrm>
        </p:spPr>
        <p:txBody>
          <a:bodyPr>
            <a:normAutofit/>
          </a:bodyPr>
          <a:lstStyle>
            <a:lvl1pPr>
              <a:defRPr sz="2550"/>
            </a:lvl1pPr>
            <a:lvl2pPr>
              <a:defRPr sz="215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487681" y="1967813"/>
            <a:ext cx="3208867" cy="4566762"/>
          </a:xfrm>
        </p:spPr>
        <p:txBody>
          <a:bodyPr/>
          <a:lstStyle>
            <a:lvl1pPr marL="0" indent="0">
              <a:buNone/>
              <a:defRPr sz="1500"/>
            </a:lvl1pPr>
            <a:lvl2pPr marL="487695" indent="0">
              <a:buNone/>
              <a:defRPr sz="1300"/>
            </a:lvl2pPr>
            <a:lvl3pPr marL="975390" indent="0">
              <a:buNone/>
              <a:defRPr sz="1050"/>
            </a:lvl3pPr>
            <a:lvl4pPr marL="1463086" indent="0">
              <a:buNone/>
              <a:defRPr sz="950"/>
            </a:lvl4pPr>
            <a:lvl5pPr marL="1950781" indent="0">
              <a:buNone/>
              <a:defRPr sz="950"/>
            </a:lvl5pPr>
            <a:lvl6pPr marL="2438476" indent="0">
              <a:buNone/>
              <a:defRPr sz="950"/>
            </a:lvl6pPr>
            <a:lvl7pPr marL="2926171" indent="0">
              <a:buNone/>
              <a:defRPr sz="950"/>
            </a:lvl7pPr>
            <a:lvl8pPr marL="3413867" indent="0">
              <a:buNone/>
              <a:defRPr sz="950"/>
            </a:lvl8pPr>
            <a:lvl9pPr marL="3901562" indent="0">
              <a:buNone/>
              <a:defRPr sz="95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911774" y="5120640"/>
            <a:ext cx="5852160" cy="604521"/>
          </a:xfrm>
        </p:spPr>
        <p:txBody>
          <a:bodyPr anchor="b"/>
          <a:lstStyle>
            <a:lvl1pPr algn="l">
              <a:defRPr sz="2150" b="1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1911774" y="1122918"/>
            <a:ext cx="5852160" cy="3919828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7695" indent="0">
              <a:buNone/>
              <a:defRPr sz="3000"/>
            </a:lvl2pPr>
            <a:lvl3pPr marL="975390" indent="0">
              <a:buNone/>
              <a:defRPr sz="2550"/>
            </a:lvl3pPr>
            <a:lvl4pPr marL="1463086" indent="0">
              <a:buNone/>
              <a:defRPr sz="2150"/>
            </a:lvl4pPr>
            <a:lvl5pPr marL="1950781" indent="0">
              <a:buNone/>
              <a:defRPr sz="2150"/>
            </a:lvl5pPr>
            <a:lvl6pPr marL="2438476" indent="0">
              <a:buNone/>
              <a:defRPr sz="2150"/>
            </a:lvl6pPr>
            <a:lvl7pPr marL="2926171" indent="0">
              <a:buNone/>
              <a:defRPr sz="2150"/>
            </a:lvl7pPr>
            <a:lvl8pPr marL="3413867" indent="0">
              <a:buNone/>
              <a:defRPr sz="2150"/>
            </a:lvl8pPr>
            <a:lvl9pPr marL="3901562" indent="0">
              <a:buNone/>
              <a:defRPr sz="2150"/>
            </a:lvl9pPr>
          </a:lstStyle>
          <a:p>
            <a:pPr lvl="0">
              <a:defRPr/>
            </a:pPr>
            <a:r>
              <a:rPr lang="fr-FR"/>
              <a:t>Cliquez sur l'icône pour ajouter une image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1911774" y="5725161"/>
            <a:ext cx="585216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7695" indent="0">
              <a:buNone/>
              <a:defRPr sz="1300"/>
            </a:lvl2pPr>
            <a:lvl3pPr marL="975390" indent="0">
              <a:buNone/>
              <a:defRPr sz="1050"/>
            </a:lvl3pPr>
            <a:lvl4pPr marL="1463086" indent="0">
              <a:buNone/>
              <a:defRPr sz="950"/>
            </a:lvl4pPr>
            <a:lvl5pPr marL="1950781" indent="0">
              <a:buNone/>
              <a:defRPr sz="950"/>
            </a:lvl5pPr>
            <a:lvl6pPr marL="2438476" indent="0">
              <a:buNone/>
              <a:defRPr sz="950"/>
            </a:lvl6pPr>
            <a:lvl7pPr marL="2926171" indent="0">
              <a:buNone/>
              <a:defRPr sz="950"/>
            </a:lvl7pPr>
            <a:lvl8pPr marL="3413867" indent="0">
              <a:buNone/>
              <a:defRPr sz="950"/>
            </a:lvl8pPr>
            <a:lvl9pPr marL="3901562" indent="0">
              <a:buNone/>
              <a:defRPr sz="950"/>
            </a:lvl9pPr>
          </a:lstStyle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492145" y="6346614"/>
            <a:ext cx="614681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6F15528-21DE-4FAA-801E-634DDDAF4B2B}" type="slidenum">
              <a:t>‹N°›</a:t>
            </a:fld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487681" y="6780107"/>
            <a:ext cx="1087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8BD707-D9CF-40AE-B4C6-C98DA3205C09}" type="datetimeFigureOut">
              <a:t>03/04/2019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1727199" y="6780107"/>
            <a:ext cx="69138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7151" y="26564"/>
            <a:ext cx="2642202" cy="4024277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7680" y="1507067"/>
            <a:ext cx="8778240" cy="48395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7680" y="57573"/>
            <a:ext cx="8778240" cy="8348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fr-FR"/>
              <a:t>Cliquez pour modifier le style du titre</a:t>
            </a:r>
            <a:endParaRPr/>
          </a:p>
        </p:txBody>
      </p:sp>
      <p:pic>
        <p:nvPicPr>
          <p:cNvPr id="10" name="Image 4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8179568" y="5808240"/>
            <a:ext cx="2029763" cy="20421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/>
  <p:txStyles>
    <p:titleStyle>
      <a:lvl1pPr algn="l">
        <a:spcBef>
          <a:spcPts val="0"/>
        </a:spcBef>
        <a:spcAft>
          <a:spcPts val="0"/>
        </a:spcAft>
        <a:defRPr sz="2550">
          <a:solidFill>
            <a:srgbClr val="002060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550">
          <a:solidFill>
            <a:schemeClr val="bg1"/>
          </a:solidFill>
          <a:latin typeface="Century Gothic"/>
        </a:defRPr>
      </a:lvl2pPr>
      <a:lvl3pPr algn="l">
        <a:spcBef>
          <a:spcPts val="0"/>
        </a:spcBef>
        <a:spcAft>
          <a:spcPts val="0"/>
        </a:spcAft>
        <a:defRPr sz="2550">
          <a:solidFill>
            <a:schemeClr val="bg1"/>
          </a:solidFill>
          <a:latin typeface="Century Gothic"/>
        </a:defRPr>
      </a:lvl3pPr>
      <a:lvl4pPr algn="l">
        <a:spcBef>
          <a:spcPts val="0"/>
        </a:spcBef>
        <a:spcAft>
          <a:spcPts val="0"/>
        </a:spcAft>
        <a:defRPr sz="2550">
          <a:solidFill>
            <a:schemeClr val="bg1"/>
          </a:solidFill>
          <a:latin typeface="Century Gothic"/>
        </a:defRPr>
      </a:lvl4pPr>
      <a:lvl5pPr algn="l">
        <a:spcBef>
          <a:spcPts val="0"/>
        </a:spcBef>
        <a:spcAft>
          <a:spcPts val="0"/>
        </a:spcAft>
        <a:defRPr sz="2550">
          <a:solidFill>
            <a:schemeClr val="bg1"/>
          </a:solidFill>
          <a:latin typeface="Century Gothic"/>
        </a:defRPr>
      </a:lvl5pPr>
      <a:lvl6pPr marL="487695" algn="l">
        <a:spcBef>
          <a:spcPts val="0"/>
        </a:spcBef>
        <a:spcAft>
          <a:spcPts val="0"/>
        </a:spcAft>
        <a:defRPr sz="2550">
          <a:solidFill>
            <a:schemeClr val="bg1"/>
          </a:solidFill>
          <a:latin typeface="Century Gothic"/>
        </a:defRPr>
      </a:lvl6pPr>
      <a:lvl7pPr marL="975390" algn="l">
        <a:spcBef>
          <a:spcPts val="0"/>
        </a:spcBef>
        <a:spcAft>
          <a:spcPts val="0"/>
        </a:spcAft>
        <a:defRPr sz="2550">
          <a:solidFill>
            <a:schemeClr val="bg1"/>
          </a:solidFill>
          <a:latin typeface="Century Gothic"/>
        </a:defRPr>
      </a:lvl7pPr>
      <a:lvl8pPr marL="1463086" algn="l">
        <a:spcBef>
          <a:spcPts val="0"/>
        </a:spcBef>
        <a:spcAft>
          <a:spcPts val="0"/>
        </a:spcAft>
        <a:defRPr sz="2550">
          <a:solidFill>
            <a:schemeClr val="bg1"/>
          </a:solidFill>
          <a:latin typeface="Century Gothic"/>
        </a:defRPr>
      </a:lvl8pPr>
      <a:lvl9pPr marL="1950781" algn="l">
        <a:spcBef>
          <a:spcPts val="0"/>
        </a:spcBef>
        <a:spcAft>
          <a:spcPts val="0"/>
        </a:spcAft>
        <a:defRPr sz="2550">
          <a:solidFill>
            <a:schemeClr val="bg1"/>
          </a:solidFill>
          <a:latin typeface="Century Gothic"/>
        </a:defRPr>
      </a:lvl9pPr>
    </p:titleStyle>
    <p:bodyStyle>
      <a:lvl1pPr marL="284489" indent="-284489" algn="l">
        <a:spcBef>
          <a:spcPts val="0"/>
        </a:spcBef>
        <a:spcAft>
          <a:spcPts val="0"/>
        </a:spcAft>
        <a:buFont typeface="Wingdings"/>
        <a:buChar char="§"/>
        <a:defRPr sz="2550">
          <a:solidFill>
            <a:schemeClr val="tx1"/>
          </a:solidFill>
          <a:latin typeface="+mn-lt"/>
          <a:ea typeface="+mn-ea"/>
          <a:cs typeface="+mn-cs"/>
        </a:defRPr>
      </a:lvl1pPr>
      <a:lvl2pPr marL="762024" indent="-274329" algn="l">
        <a:spcBef>
          <a:spcPts val="0"/>
        </a:spcBef>
        <a:spcAft>
          <a:spcPts val="0"/>
        </a:spcAft>
        <a:buFont typeface="Wingdings"/>
        <a:buChar char="§"/>
        <a:defRPr sz="215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>
        <a:spcBef>
          <a:spcPts val="0"/>
        </a:spcBef>
        <a:spcAft>
          <a:spcPts val="0"/>
        </a:spcAft>
        <a:buFont typeface="Wingdings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720480" indent="-257395" algn="l">
        <a:spcBef>
          <a:spcPts val="0"/>
        </a:spcBef>
        <a:spcAft>
          <a:spcPts val="0"/>
        </a:spcAft>
        <a:buFont typeface="Wingdings"/>
        <a:buChar char="§"/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>
        <a:spcBef>
          <a:spcPts val="0"/>
        </a:spcBef>
        <a:spcAft>
          <a:spcPts val="0"/>
        </a:spcAft>
        <a:buFont typeface="Wingdings"/>
        <a:buChar char="§"/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>
        <a:spcBef>
          <a:spcPts val="0"/>
        </a:spcBef>
        <a:buFont typeface="Arial"/>
        <a:buChar char="•"/>
        <a:defRPr sz="215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>
        <a:spcBef>
          <a:spcPts val="0"/>
        </a:spcBef>
        <a:buFont typeface="Arial"/>
        <a:buChar char="•"/>
        <a:defRPr sz="215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>
        <a:spcBef>
          <a:spcPts val="0"/>
        </a:spcBef>
        <a:buFont typeface="Arial"/>
        <a:buChar char="•"/>
        <a:defRPr sz="215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>
        <a:spcBef>
          <a:spcPts val="0"/>
        </a:spcBef>
        <a:buFont typeface="Arial"/>
        <a:buChar char="•"/>
        <a:defRPr sz="21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75390"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>
        <a:defRPr sz="1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 bwMode="auto">
          <a:xfrm>
            <a:off x="365760" y="2435542"/>
            <a:ext cx="9006840" cy="2317942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R="5080">
              <a:lnSpc>
                <a:spcPts val="4280"/>
              </a:lnSpc>
              <a:spcBef>
                <a:spcPts val="875"/>
              </a:spcBef>
              <a:defRPr/>
            </a:pPr>
            <a:r>
              <a:rPr lang="fr-FR" sz="3600"/>
              <a:t>Accompagner l’évolution des usages : </a:t>
            </a:r>
            <a:br>
              <a:rPr lang="fr-FR" sz="3600"/>
            </a:br>
            <a:r>
              <a:rPr lang="fr-FR" sz="3600"/>
              <a:t>l’action / l’accompagnement de la DSI sur le sujet et les collaborations en œuvre avec la DRH</a:t>
            </a:r>
            <a:endParaRPr sz="3600" b="1" spc="125"/>
          </a:p>
        </p:txBody>
      </p:sp>
      <p:sp>
        <p:nvSpPr>
          <p:cNvPr id="5" name="ZoneTexte 2"/>
          <p:cNvSpPr/>
          <p:nvPr/>
        </p:nvSpPr>
        <p:spPr bwMode="auto">
          <a:xfrm>
            <a:off x="365760" y="6324600"/>
            <a:ext cx="755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/>
              <a:t>Séverine Gosseye – Responsable du servie formation à  la DRH</a:t>
            </a:r>
            <a:endParaRPr/>
          </a:p>
          <a:p>
            <a:pPr>
              <a:defRPr/>
            </a:pPr>
            <a:r>
              <a:rPr lang="fr-FR" sz="1600"/>
              <a:t>Emmanuelle Vivier – Directrice de la DISIP</a:t>
            </a:r>
            <a:endParaRPr/>
          </a:p>
        </p:txBody>
      </p:sp>
      <p:sp>
        <p:nvSpPr>
          <p:cNvPr id="6" name="ZoneTexte 3"/>
          <p:cNvSpPr/>
          <p:nvPr/>
        </p:nvSpPr>
        <p:spPr bwMode="auto">
          <a:xfrm>
            <a:off x="5105400" y="304800"/>
            <a:ext cx="4523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Cycle de formation des DSI – Module 2</a:t>
            </a:r>
            <a:endParaRPr/>
          </a:p>
          <a:p>
            <a:pPr>
              <a:defRPr/>
            </a:pPr>
            <a:r>
              <a:rPr lang="fr-FR"/>
              <a:t>Le 3 avril 2019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fr-FR" sz="6000"/>
              <a:t>Les acteurs</a:t>
            </a:r>
            <a:endParaRPr/>
          </a:p>
        </p:txBody>
      </p:sp>
      <p:grpSp>
        <p:nvGrpSpPr>
          <p:cNvPr id="5" name="Groupe 5"/>
          <p:cNvGrpSpPr/>
          <p:nvPr/>
        </p:nvGrpSpPr>
        <p:grpSpPr bwMode="auto">
          <a:xfrm>
            <a:off x="838200" y="1295400"/>
            <a:ext cx="2125712" cy="2125712"/>
            <a:chOff x="4037199" y="2763502"/>
            <a:chExt cx="2125712" cy="2125712"/>
          </a:xfrm>
        </p:grpSpPr>
        <p:sp>
          <p:nvSpPr>
            <p:cNvPr id="6" name="Ellipse 6"/>
            <p:cNvSpPr/>
            <p:nvPr/>
          </p:nvSpPr>
          <p:spPr bwMode="auto">
            <a:xfrm>
              <a:off x="4037199" y="2763502"/>
              <a:ext cx="2125712" cy="21257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/>
            <p:cNvSpPr/>
            <p:nvPr/>
          </p:nvSpPr>
          <p:spPr bwMode="auto">
            <a:xfrm>
              <a:off x="4348502" y="3074805"/>
              <a:ext cx="1503106" cy="150310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700"/>
                <a:t>DRH</a:t>
              </a:r>
              <a:br>
                <a:rPr lang="fr-FR" sz="1700"/>
              </a:br>
              <a:r>
                <a:rPr lang="fr-FR" sz="1700"/>
                <a:t>Service Formation</a:t>
              </a:r>
              <a:endParaRPr/>
            </a:p>
          </p:txBody>
        </p:sp>
      </p:grpSp>
      <p:sp>
        <p:nvSpPr>
          <p:cNvPr id="8" name="ZoneTexte 8"/>
          <p:cNvSpPr/>
          <p:nvPr/>
        </p:nvSpPr>
        <p:spPr bwMode="auto">
          <a:xfrm>
            <a:off x="2958749" y="1014207"/>
            <a:ext cx="6270624" cy="59563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sz="2000" b="1" dirty="0"/>
              <a:t>Missions :</a:t>
            </a:r>
            <a:endParaRPr dirty="0"/>
          </a:p>
          <a:p>
            <a:pPr>
              <a:defRPr/>
            </a:pPr>
            <a:r>
              <a:rPr lang="fr-FR" dirty="0"/>
              <a:t>* </a:t>
            </a:r>
            <a:r>
              <a:rPr lang="fr-FR" b="1" dirty="0" smtClean="0"/>
              <a:t>Elaborer </a:t>
            </a:r>
            <a:r>
              <a:rPr lang="fr-FR" b="1" dirty="0"/>
              <a:t>le plan de formation</a:t>
            </a:r>
            <a:r>
              <a:rPr lang="fr-FR" dirty="0"/>
              <a:t> triennal à destination de l'ensemble des personnels et </a:t>
            </a:r>
            <a:r>
              <a:rPr lang="fr-FR" b="1" dirty="0"/>
              <a:t>appliquer la politique de formation des personnels</a:t>
            </a:r>
            <a:r>
              <a:rPr lang="fr-FR" dirty="0"/>
              <a:t> en découlant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* </a:t>
            </a:r>
            <a:r>
              <a:rPr lang="fr-FR" sz="1800" b="1" i="0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Développer les compétences métiers et numériques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, </a:t>
            </a:r>
            <a:r>
              <a:rPr lang="fr-FR" sz="1800" b="1" i="0" u="none" strike="noStrike" cap="none" spc="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accompagner</a:t>
            </a:r>
            <a:r>
              <a:rPr lang="fr-FR" sz="1800" b="0" i="0" u="none" strike="noStrike" cap="none" spc="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fr-FR" sz="1800" b="1" i="0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les parcours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professionnels et </a:t>
            </a:r>
            <a:r>
              <a:rPr lang="fr-FR" sz="1800" b="1" i="0" u="none" strike="noStrike" cap="none" spc="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garantir </a:t>
            </a:r>
            <a:r>
              <a:rPr lang="fr-FR" sz="1800" b="1" i="0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la sécurité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des personnes et des biens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* </a:t>
            </a:r>
            <a:r>
              <a:rPr lang="fr-FR" sz="1800" b="1" i="0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Proposer des actions de formation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de qualité </a:t>
            </a:r>
            <a:r>
              <a:rPr lang="fr-FR" sz="1800" b="1" i="0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adaptées aux besoins individuels et collectifs recensés</a:t>
            </a:r>
            <a:r>
              <a:rPr lang="fr-FR" sz="1800" b="0" i="0" u="none" strike="noStrike" cap="none" spc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 à l’occasion des entretiens annuels et des demandes exprimées par les composantes, services, ou unités de recherche.</a:t>
            </a:r>
            <a:endParaRPr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r>
              <a:rPr lang="fr-FR" b="1" dirty="0"/>
              <a:t>Actions :</a:t>
            </a:r>
          </a:p>
          <a:p>
            <a:pPr>
              <a:defRPr/>
            </a:pPr>
            <a:r>
              <a:rPr lang="fr-FR" b="0" dirty="0"/>
              <a:t>* Programmation d'actions de formation collectives et individuelles (près de 2200 stagiaires formés)</a:t>
            </a:r>
          </a:p>
          <a:p>
            <a:pPr>
              <a:defRPr/>
            </a:pPr>
            <a:r>
              <a:rPr lang="fr-FR" b="0" dirty="0"/>
              <a:t>* Accompagnement et mise en </a:t>
            </a:r>
            <a:r>
              <a:rPr lang="fr-FR" b="0" dirty="0" err="1"/>
              <a:t>oeuvre</a:t>
            </a:r>
            <a:r>
              <a:rPr lang="fr-FR" b="0" dirty="0"/>
              <a:t> des 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>projets </a:t>
            </a:r>
            <a:r>
              <a:rPr lang="fr-FR" b="0" dirty="0"/>
              <a:t>individuels de formation</a:t>
            </a:r>
          </a:p>
          <a:p>
            <a:pPr>
              <a:defRPr/>
            </a:pPr>
            <a:r>
              <a:rPr lang="fr-FR" b="0" dirty="0"/>
              <a:t>* Diffusion de l'offre et recueil des besoins</a:t>
            </a:r>
          </a:p>
          <a:p>
            <a:pPr marL="285750" indent="-285750">
              <a:buFont typeface="Arial"/>
              <a:buChar char="•"/>
              <a:defRPr/>
            </a:pPr>
            <a:endParaRPr lang="fr-F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fr-FR" sz="6000"/>
              <a:t>Les acteurs</a:t>
            </a:r>
            <a:endParaRPr/>
          </a:p>
        </p:txBody>
      </p:sp>
      <p:grpSp>
        <p:nvGrpSpPr>
          <p:cNvPr id="5" name="Groupe 8"/>
          <p:cNvGrpSpPr/>
          <p:nvPr/>
        </p:nvGrpSpPr>
        <p:grpSpPr bwMode="auto">
          <a:xfrm>
            <a:off x="685800" y="1371600"/>
            <a:ext cx="2125712" cy="2125712"/>
            <a:chOff x="847487" y="2763502"/>
            <a:chExt cx="2125712" cy="2125712"/>
          </a:xfrm>
        </p:grpSpPr>
        <p:sp>
          <p:nvSpPr>
            <p:cNvPr id="6" name="Ellipse 9"/>
            <p:cNvSpPr/>
            <p:nvPr/>
          </p:nvSpPr>
          <p:spPr bwMode="auto">
            <a:xfrm>
              <a:off x="847487" y="2763502"/>
              <a:ext cx="2125712" cy="212571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/>
            <p:cNvSpPr/>
            <p:nvPr/>
          </p:nvSpPr>
          <p:spPr bwMode="auto">
            <a:xfrm>
              <a:off x="1158789" y="3074805"/>
              <a:ext cx="1503106" cy="150310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700"/>
                <a:t>Service d’Innovation Pédagogique (SIP)</a:t>
              </a:r>
              <a:endParaRPr/>
            </a:p>
          </p:txBody>
        </p:sp>
      </p:grpSp>
      <p:sp>
        <p:nvSpPr>
          <p:cNvPr id="8" name="ZoneTexte 11"/>
          <p:cNvSpPr/>
          <p:nvPr/>
        </p:nvSpPr>
        <p:spPr bwMode="auto">
          <a:xfrm>
            <a:off x="3200400" y="1042760"/>
            <a:ext cx="5986742" cy="51090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sz="2000" b="1" dirty="0"/>
              <a:t>Missions :</a:t>
            </a:r>
            <a:endParaRPr dirty="0"/>
          </a:p>
          <a:p>
            <a:pPr algn="just">
              <a:defRPr/>
            </a:pPr>
            <a:r>
              <a:rPr lang="fr-FR" dirty="0"/>
              <a:t>• </a:t>
            </a:r>
            <a:r>
              <a:rPr lang="fr-FR" b="1" dirty="0"/>
              <a:t>Faire évoluer les pratiques pédagogiques</a:t>
            </a:r>
            <a:r>
              <a:rPr lang="fr-FR" dirty="0"/>
              <a:t> en accompagnant le développement professionnel des enseignantes et enseignants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• </a:t>
            </a:r>
            <a:r>
              <a:rPr lang="fr-FR" b="1" dirty="0"/>
              <a:t>Favoriser l’émergence, la mise en œuvre et la valorisation des méthodes de pédagogie active</a:t>
            </a:r>
            <a:r>
              <a:rPr lang="fr-FR" dirty="0"/>
              <a:t> </a:t>
            </a:r>
            <a:r>
              <a:rPr lang="fr-FR" b="1" dirty="0"/>
              <a:t>en appui sur le développement du numérique </a:t>
            </a:r>
            <a:r>
              <a:rPr lang="fr-FR" dirty="0"/>
              <a:t> et pour la réussite de tous les apprenant(e)s.</a:t>
            </a:r>
            <a:br>
              <a:rPr lang="fr-FR" dirty="0"/>
            </a:br>
            <a:endParaRPr lang="fr-FR" dirty="0"/>
          </a:p>
          <a:p>
            <a:pPr algn="l">
              <a:defRPr/>
            </a:pPr>
            <a:r>
              <a:rPr lang="fr-FR" b="1" dirty="0"/>
              <a:t>Actions :</a:t>
            </a:r>
            <a:endParaRPr dirty="0"/>
          </a:p>
          <a:p>
            <a:pPr marL="285750" indent="-285750">
              <a:lnSpc>
                <a:spcPct val="114999"/>
              </a:lnSpc>
              <a:buFont typeface="Arial"/>
              <a:buChar char="•"/>
              <a:defRPr/>
            </a:pPr>
            <a:r>
              <a:rPr lang="fr-FR" dirty="0"/>
              <a:t>Organisation d'événements : Apéros cacahuète, conférences, séminaires</a:t>
            </a:r>
            <a:endParaRPr dirty="0"/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dirty="0"/>
              <a:t>Appel à projets annuel " Innovation pédagogique"</a:t>
            </a:r>
            <a:endParaRPr dirty="0"/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dirty="0"/>
              <a:t>Aménagement de 2 salles de type "Learning </a:t>
            </a:r>
            <a:r>
              <a:rPr lang="fr-FR" dirty="0" err="1"/>
              <a:t>Lab</a:t>
            </a:r>
            <a:r>
              <a:rPr lang="fr-FR" dirty="0"/>
              <a:t>"</a:t>
            </a:r>
            <a:endParaRPr dirty="0"/>
          </a:p>
          <a:p>
            <a:pPr marL="283879" indent="-283879">
              <a:lnSpc>
                <a:spcPct val="114999"/>
              </a:lnSpc>
              <a:buFont typeface="Arial"/>
              <a:buChar char="•"/>
              <a:defRPr/>
            </a:pPr>
            <a:r>
              <a:rPr lang="fr-FR" dirty="0"/>
              <a:t>Communication : Site Web, Newsletter, espace </a:t>
            </a:r>
            <a:r>
              <a:rPr lang="fr-FR" dirty="0" err="1"/>
              <a:t>moodle</a:t>
            </a:r>
            <a:r>
              <a:rPr lang="fr-FR" dirty="0"/>
              <a:t> dédié à l'accompagnement .</a:t>
            </a:r>
            <a:endParaRPr dirty="0"/>
          </a:p>
          <a:p>
            <a:pPr>
              <a:defRPr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97103" y="3976525"/>
            <a:ext cx="1847666" cy="253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fr-FR" sz="6000"/>
              <a:t>Les usagers</a:t>
            </a:r>
            <a:endParaRPr/>
          </a:p>
        </p:txBody>
      </p:sp>
      <p:grpSp>
        <p:nvGrpSpPr>
          <p:cNvPr id="5" name="Groupe 2"/>
          <p:cNvGrpSpPr/>
          <p:nvPr/>
        </p:nvGrpSpPr>
        <p:grpSpPr bwMode="auto">
          <a:xfrm>
            <a:off x="1060376" y="1713384"/>
            <a:ext cx="8086497" cy="4560928"/>
            <a:chOff x="609600" y="2361456"/>
            <a:chExt cx="8086497" cy="4560928"/>
          </a:xfrm>
        </p:grpSpPr>
        <p:grpSp>
          <p:nvGrpSpPr>
            <p:cNvPr id="6" name="Groupe 8"/>
            <p:cNvGrpSpPr/>
            <p:nvPr/>
          </p:nvGrpSpPr>
          <p:grpSpPr bwMode="auto">
            <a:xfrm>
              <a:off x="609600" y="4100514"/>
              <a:ext cx="7729623" cy="369332"/>
              <a:chOff x="494822" y="5181600"/>
              <a:chExt cx="7729623" cy="369332"/>
            </a:xfrm>
          </p:grpSpPr>
          <p:sp>
            <p:nvSpPr>
              <p:cNvPr id="7" name="ZoneTexte 5"/>
              <p:cNvSpPr/>
              <p:nvPr/>
            </p:nvSpPr>
            <p:spPr bwMode="auto">
              <a:xfrm flipH="1">
                <a:off x="494822" y="5181600"/>
                <a:ext cx="31346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fr-FR" b="1"/>
                  <a:t>Enseignants / Chercheurs</a:t>
                </a:r>
                <a:endParaRPr/>
              </a:p>
            </p:txBody>
          </p:sp>
          <p:sp>
            <p:nvSpPr>
              <p:cNvPr id="8" name="ZoneTexte 6"/>
              <p:cNvSpPr/>
              <p:nvPr/>
            </p:nvSpPr>
            <p:spPr bwMode="auto">
              <a:xfrm>
                <a:off x="4441424" y="5181600"/>
                <a:ext cx="891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fr-FR" b="1"/>
                  <a:t>BIATSS</a:t>
                </a:r>
                <a:endParaRPr/>
              </a:p>
            </p:txBody>
          </p:sp>
          <p:sp>
            <p:nvSpPr>
              <p:cNvPr id="9" name="ZoneTexte 7"/>
              <p:cNvSpPr/>
              <p:nvPr/>
            </p:nvSpPr>
            <p:spPr bwMode="auto">
              <a:xfrm>
                <a:off x="7025078" y="5181600"/>
                <a:ext cx="1199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fr-FR" b="1"/>
                  <a:t>Etudiants</a:t>
                </a:r>
                <a:endParaRPr/>
              </a:p>
            </p:txBody>
          </p:sp>
        </p:grpSp>
        <p:sp>
          <p:nvSpPr>
            <p:cNvPr id="10" name="ZoneTexte 11"/>
            <p:cNvSpPr/>
            <p:nvPr/>
          </p:nvSpPr>
          <p:spPr bwMode="auto">
            <a:xfrm>
              <a:off x="6667978" y="5410200"/>
              <a:ext cx="2028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/>
                <a:t>Cap numérique</a:t>
              </a:r>
              <a:endParaRPr/>
            </a:p>
          </p:txBody>
        </p:sp>
        <p:sp>
          <p:nvSpPr>
            <p:cNvPr id="11" name="ZoneTexte 9"/>
            <p:cNvSpPr/>
            <p:nvPr/>
          </p:nvSpPr>
          <p:spPr bwMode="auto">
            <a:xfrm>
              <a:off x="1060376" y="5445056"/>
              <a:ext cx="196399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fr-FR"/>
                <a:t>Cap numérique</a:t>
              </a:r>
              <a:endParaRPr/>
            </a:p>
            <a:p>
              <a:pPr algn="ctr">
                <a:defRPr/>
              </a:pPr>
              <a:r>
                <a:rPr lang="fr-FR"/>
                <a:t>+ </a:t>
              </a:r>
              <a:br>
                <a:rPr lang="fr-FR"/>
              </a:br>
              <a:r>
                <a:rPr lang="fr-FR"/>
                <a:t>DRH Formation </a:t>
              </a:r>
              <a:endParaRPr/>
            </a:p>
            <a:p>
              <a:pPr algn="ctr">
                <a:defRPr/>
              </a:pPr>
              <a:r>
                <a:rPr lang="fr-FR"/>
                <a:t>+ </a:t>
              </a:r>
              <a:br>
                <a:rPr lang="fr-FR"/>
              </a:br>
              <a:r>
                <a:rPr lang="fr-FR"/>
                <a:t>SIP</a:t>
              </a:r>
              <a:endParaRPr/>
            </a:p>
          </p:txBody>
        </p:sp>
        <p:sp>
          <p:nvSpPr>
            <p:cNvPr id="12" name="ZoneTexte 10"/>
            <p:cNvSpPr/>
            <p:nvPr/>
          </p:nvSpPr>
          <p:spPr bwMode="auto">
            <a:xfrm>
              <a:off x="3919301" y="5445056"/>
              <a:ext cx="202811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fr-FR"/>
                <a:t>Cap numérique </a:t>
              </a:r>
              <a:endParaRPr/>
            </a:p>
            <a:p>
              <a:pPr algn="ctr">
                <a:defRPr/>
              </a:pPr>
              <a:r>
                <a:rPr lang="fr-FR"/>
                <a:t>+ </a:t>
              </a:r>
              <a:br>
                <a:rPr lang="fr-FR"/>
              </a:br>
              <a:r>
                <a:rPr lang="fr-FR"/>
                <a:t>DRH Formation</a:t>
              </a:r>
              <a:endParaRPr/>
            </a:p>
          </p:txBody>
        </p:sp>
        <p:sp>
          <p:nvSpPr>
            <p:cNvPr id="13" name="Double flèche horizontale 13"/>
            <p:cNvSpPr/>
            <p:nvPr/>
          </p:nvSpPr>
          <p:spPr bwMode="auto">
            <a:xfrm rot="5400000">
              <a:off x="1641151" y="4701023"/>
              <a:ext cx="802448" cy="547712"/>
            </a:xfrm>
            <a:prstGeom prst="left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Double flèche horizontale 14"/>
            <p:cNvSpPr/>
            <p:nvPr/>
          </p:nvSpPr>
          <p:spPr bwMode="auto">
            <a:xfrm rot="5400000">
              <a:off x="4532136" y="4664237"/>
              <a:ext cx="802448" cy="547712"/>
            </a:xfrm>
            <a:prstGeom prst="left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Double flèche horizontale 15"/>
            <p:cNvSpPr/>
            <p:nvPr/>
          </p:nvSpPr>
          <p:spPr bwMode="auto">
            <a:xfrm rot="5400000">
              <a:off x="7280100" y="4664237"/>
              <a:ext cx="802448" cy="547712"/>
            </a:xfrm>
            <a:prstGeom prst="left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16" name="Image 18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892311" y="2376917"/>
              <a:ext cx="1636197" cy="1636197"/>
            </a:xfrm>
            <a:prstGeom prst="rect">
              <a:avLst/>
            </a:prstGeom>
          </p:spPr>
        </p:pic>
        <p:pic>
          <p:nvPicPr>
            <p:cNvPr id="17" name="Image 20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275687" y="2361456"/>
              <a:ext cx="1529011" cy="1529011"/>
            </a:xfrm>
            <a:prstGeom prst="rect">
              <a:avLst/>
            </a:prstGeom>
          </p:spPr>
        </p:pic>
        <p:pic>
          <p:nvPicPr>
            <p:cNvPr id="18" name="Image 2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789033" y="2468930"/>
              <a:ext cx="2288654" cy="14344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fr-FR" sz="4800" dirty="0"/>
              <a:t>Les </a:t>
            </a:r>
            <a:r>
              <a:rPr lang="fr-FR" sz="4800" dirty="0" smtClean="0"/>
              <a:t>formations enseignants</a:t>
            </a:r>
            <a:endParaRPr sz="2400" dirty="0"/>
          </a:p>
        </p:txBody>
      </p:sp>
      <p:grpSp>
        <p:nvGrpSpPr>
          <p:cNvPr id="5" name="Groupe 5"/>
          <p:cNvGrpSpPr/>
          <p:nvPr/>
        </p:nvGrpSpPr>
        <p:grpSpPr bwMode="auto">
          <a:xfrm>
            <a:off x="52264" y="1281336"/>
            <a:ext cx="2125712" cy="2125712"/>
            <a:chOff x="4037199" y="2763502"/>
            <a:chExt cx="2125712" cy="2125712"/>
          </a:xfrm>
        </p:grpSpPr>
        <p:sp>
          <p:nvSpPr>
            <p:cNvPr id="6" name="Ellipse 6"/>
            <p:cNvSpPr/>
            <p:nvPr/>
          </p:nvSpPr>
          <p:spPr bwMode="auto">
            <a:xfrm>
              <a:off x="4037199" y="2763502"/>
              <a:ext cx="2125712" cy="21257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/>
            <p:cNvSpPr/>
            <p:nvPr/>
          </p:nvSpPr>
          <p:spPr bwMode="auto">
            <a:xfrm>
              <a:off x="4348502" y="3074805"/>
              <a:ext cx="1503106" cy="150310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700"/>
                <a:t>DRH</a:t>
              </a:r>
              <a:br>
                <a:rPr lang="fr-FR" sz="1700"/>
              </a:br>
              <a:r>
                <a:rPr lang="fr-FR" sz="1700"/>
                <a:t>Service Formation</a:t>
              </a:r>
              <a:endParaRPr/>
            </a:p>
          </p:txBody>
        </p:sp>
      </p:grp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41814"/>
              </p:ext>
            </p:extLst>
          </p:nvPr>
        </p:nvGraphicFramePr>
        <p:xfrm>
          <a:off x="2356520" y="921296"/>
          <a:ext cx="6048672" cy="6155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868907"/>
                <a:gridCol w="859285"/>
                <a:gridCol w="1800200"/>
              </a:tblGrid>
              <a:tr h="92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Formations</a:t>
                      </a:r>
                      <a:r>
                        <a:rPr lang="fr-FR" sz="1400" baseline="0" dirty="0" smtClean="0">
                          <a:effectLst/>
                        </a:rPr>
                        <a:t> proposées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100" dirty="0" smtClean="0">
                          <a:effectLst/>
                        </a:rPr>
                        <a:t/>
                      </a:r>
                      <a:br>
                        <a:rPr lang="fr-FR" sz="1100" dirty="0" smtClean="0">
                          <a:effectLst/>
                        </a:rPr>
                      </a:b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Sessions</a:t>
                      </a:r>
                      <a:br>
                        <a:rPr lang="fr-FR" sz="1400" dirty="0" smtClean="0">
                          <a:effectLst/>
                        </a:rPr>
                      </a:br>
                      <a:r>
                        <a:rPr lang="fr-FR" sz="1400" dirty="0" smtClean="0">
                          <a:effectLst/>
                        </a:rPr>
                        <a:t>2017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Sessions 2018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Intervenants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81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Encourager la motivation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des étudiants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Binôme Enseignant</a:t>
                      </a:r>
                      <a:r>
                        <a:rPr lang="fr-FR" sz="1200" baseline="0" dirty="0" smtClean="0">
                          <a:effectLst/>
                        </a:rPr>
                        <a:t> /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CAP Numérique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1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Méthodes et outils d’évaluation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des apprentissages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2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Binôme Enseignant /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CAP Numérique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1334">
                <a:tc>
                  <a:txBody>
                    <a:bodyPr/>
                    <a:lstStyle/>
                    <a:p>
                      <a:pPr marL="0" algn="ctr" defTabSz="9753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Favoriser le travail des étudiants en TD, en groupe, à la maison	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Enseignant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1334">
                <a:tc>
                  <a:txBody>
                    <a:bodyPr/>
                    <a:lstStyle/>
                    <a:p>
                      <a:pPr marL="0" algn="ctr" defTabSz="9753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Réaliser des supports</a:t>
                      </a:r>
                      <a:r>
                        <a:rPr lang="fr-FR" sz="1200" b="1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cours percutants</a:t>
                      </a:r>
                      <a:endParaRPr lang="fr-FR" sz="1200" b="1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 Numérique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1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Moodle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Prise en main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1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CAP Numérique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1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Moodle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Activités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1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CAP Numérique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0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WIMS – Niveau</a:t>
                      </a:r>
                      <a:r>
                        <a:rPr lang="fr-FR" sz="1200" baseline="0" dirty="0" smtClean="0">
                          <a:effectLst/>
                        </a:rPr>
                        <a:t> 1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Enseignant</a:t>
                      </a:r>
                    </a:p>
                  </a:txBody>
                  <a:tcPr marL="68580" marR="68580" marT="0" marB="0" anchor="ctr"/>
                </a:tc>
              </a:tr>
              <a:tr h="240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WIMS – Niveau 2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Enseignant</a:t>
                      </a:r>
                    </a:p>
                  </a:txBody>
                  <a:tcPr marL="68580" marR="68580" marT="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Dispositif d’accompagnement TICE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7539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</a:rPr>
                        <a:t>CAP Numérique</a:t>
                      </a:r>
                      <a:endParaRPr lang="fr-FR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461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Communication</a:t>
                      </a:r>
                      <a:r>
                        <a:rPr lang="fr-FR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en réalisant une vidéo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7539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</a:rPr>
                        <a:t>CAP Numérique</a:t>
                      </a:r>
                      <a:endParaRPr lang="fr-FR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418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BEEKAST</a:t>
                      </a:r>
                      <a:r>
                        <a:rPr lang="fr-FR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Prise en main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7539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</a:rPr>
                        <a:t>CAP Numérique</a:t>
                      </a:r>
                      <a:endParaRPr lang="fr-FR" sz="12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418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(70</a:t>
                      </a:r>
                      <a:r>
                        <a:rPr lang="fr-FR" sz="1200" baseline="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p.)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 (250 p.)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e 18"/>
          <p:cNvGrpSpPr/>
          <p:nvPr/>
        </p:nvGrpSpPr>
        <p:grpSpPr bwMode="auto">
          <a:xfrm>
            <a:off x="86792" y="3980160"/>
            <a:ext cx="2125712" cy="2125712"/>
            <a:chOff x="2415506" y="405"/>
            <a:chExt cx="2125712" cy="2125712"/>
          </a:xfrm>
        </p:grpSpPr>
        <p:sp>
          <p:nvSpPr>
            <p:cNvPr id="11" name="Ellipse 22"/>
            <p:cNvSpPr/>
            <p:nvPr/>
          </p:nvSpPr>
          <p:spPr bwMode="auto">
            <a:xfrm>
              <a:off x="2415506" y="405"/>
              <a:ext cx="2125712" cy="21257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/>
            <p:cNvSpPr/>
            <p:nvPr/>
          </p:nvSpPr>
          <p:spPr bwMode="auto">
            <a:xfrm>
              <a:off x="2726809" y="311708"/>
              <a:ext cx="1503106" cy="150310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700" dirty="0"/>
                <a:t>DISIP </a:t>
              </a:r>
              <a:br>
                <a:rPr lang="fr-FR" sz="1700" dirty="0"/>
              </a:br>
              <a:r>
                <a:rPr lang="fr-FR" sz="1700" dirty="0"/>
                <a:t>CAP Numérique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583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fr-FR" sz="5400" dirty="0"/>
              <a:t>Les </a:t>
            </a:r>
            <a:r>
              <a:rPr lang="fr-FR" sz="5400" dirty="0" smtClean="0"/>
              <a:t>formations mixtes</a:t>
            </a:r>
            <a:endParaRPr sz="2400" dirty="0"/>
          </a:p>
        </p:txBody>
      </p:sp>
      <p:grpSp>
        <p:nvGrpSpPr>
          <p:cNvPr id="5" name="Groupe 5"/>
          <p:cNvGrpSpPr/>
          <p:nvPr/>
        </p:nvGrpSpPr>
        <p:grpSpPr bwMode="auto">
          <a:xfrm>
            <a:off x="481729" y="1281336"/>
            <a:ext cx="2125712" cy="2125712"/>
            <a:chOff x="4037199" y="2763502"/>
            <a:chExt cx="2125712" cy="2125712"/>
          </a:xfrm>
        </p:grpSpPr>
        <p:sp>
          <p:nvSpPr>
            <p:cNvPr id="6" name="Ellipse 6"/>
            <p:cNvSpPr/>
            <p:nvPr/>
          </p:nvSpPr>
          <p:spPr bwMode="auto">
            <a:xfrm>
              <a:off x="4037199" y="2763502"/>
              <a:ext cx="2125712" cy="21257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/>
            <p:cNvSpPr/>
            <p:nvPr/>
          </p:nvSpPr>
          <p:spPr bwMode="auto">
            <a:xfrm>
              <a:off x="4348502" y="3074805"/>
              <a:ext cx="1503106" cy="150310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700"/>
                <a:t>DRH</a:t>
              </a:r>
              <a:br>
                <a:rPr lang="fr-FR" sz="1700"/>
              </a:br>
              <a:r>
                <a:rPr lang="fr-FR" sz="1700"/>
                <a:t>Service Formation</a:t>
              </a:r>
              <a:endParaRPr/>
            </a:p>
          </p:txBody>
        </p:sp>
      </p:grpSp>
      <p:grpSp>
        <p:nvGrpSpPr>
          <p:cNvPr id="10" name="Groupe 18"/>
          <p:cNvGrpSpPr/>
          <p:nvPr/>
        </p:nvGrpSpPr>
        <p:grpSpPr bwMode="auto">
          <a:xfrm>
            <a:off x="481729" y="3980160"/>
            <a:ext cx="2125712" cy="2125712"/>
            <a:chOff x="2415506" y="405"/>
            <a:chExt cx="2125712" cy="2125712"/>
          </a:xfrm>
        </p:grpSpPr>
        <p:sp>
          <p:nvSpPr>
            <p:cNvPr id="11" name="Ellipse 22"/>
            <p:cNvSpPr/>
            <p:nvPr/>
          </p:nvSpPr>
          <p:spPr bwMode="auto">
            <a:xfrm>
              <a:off x="2415506" y="405"/>
              <a:ext cx="2125712" cy="21257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/>
            <p:cNvSpPr/>
            <p:nvPr/>
          </p:nvSpPr>
          <p:spPr bwMode="auto">
            <a:xfrm>
              <a:off x="2726809" y="311708"/>
              <a:ext cx="1503106" cy="150310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700" dirty="0"/>
                <a:t>DISIP </a:t>
              </a:r>
              <a:br>
                <a:rPr lang="fr-FR" sz="1700" dirty="0"/>
              </a:br>
              <a:r>
                <a:rPr lang="fr-FR" sz="1700" dirty="0"/>
                <a:t>CAP Numérique</a:t>
              </a:r>
              <a:endParaRPr dirty="0"/>
            </a:p>
          </p:txBody>
        </p:sp>
      </p:grp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35459"/>
              </p:ext>
            </p:extLst>
          </p:nvPr>
        </p:nvGraphicFramePr>
        <p:xfrm>
          <a:off x="2932584" y="1420839"/>
          <a:ext cx="6048672" cy="4671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6009"/>
                <a:gridCol w="1003178"/>
                <a:gridCol w="1003178"/>
                <a:gridCol w="1656307"/>
              </a:tblGrid>
              <a:tr h="922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Formations</a:t>
                      </a:r>
                      <a:r>
                        <a:rPr lang="fr-FR" sz="1400" baseline="0" dirty="0" smtClean="0">
                          <a:effectLst/>
                        </a:rPr>
                        <a:t> proposées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endParaRPr lang="fr-FR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Sessions</a:t>
                      </a:r>
                      <a:br>
                        <a:rPr lang="fr-FR" sz="1400" dirty="0" smtClean="0">
                          <a:effectLst/>
                        </a:rPr>
                      </a:br>
                      <a:r>
                        <a:rPr lang="fr-FR" sz="1400" dirty="0" smtClean="0">
                          <a:effectLst/>
                        </a:rPr>
                        <a:t>2017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Sessions 2018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Intervenants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481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Messagerie</a:t>
                      </a:r>
                      <a:endParaRPr lang="fr-FR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DISIP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1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</a:rPr>
                        <a:t>Nextcloud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DISIP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1334">
                <a:tc>
                  <a:txBody>
                    <a:bodyPr/>
                    <a:lstStyle/>
                    <a:p>
                      <a:pPr marL="0" algn="ctr" defTabSz="9753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Celcat</a:t>
                      </a:r>
                      <a:r>
                        <a:rPr lang="fr-FR" sz="16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emplois du temps	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DISIP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1334">
                <a:tc>
                  <a:txBody>
                    <a:bodyPr/>
                    <a:lstStyle/>
                    <a:p>
                      <a:pPr marL="0" algn="ctr" defTabSz="9753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Hélico : charges d’enseignement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BIATSS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1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Apogée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7539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BIATSS</a:t>
                      </a:r>
                    </a:p>
                  </a:txBody>
                  <a:tcPr marL="68580" marR="68580" marT="0" marB="0" anchor="ctr"/>
                </a:tc>
              </a:tr>
              <a:tr h="420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E-candidat</a:t>
                      </a:r>
                      <a:endParaRPr lang="fr-FR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7539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BIATSS</a:t>
                      </a:r>
                    </a:p>
                  </a:txBody>
                  <a:tcPr marL="68580" marR="68580" marT="0" marB="0" anchor="ctr"/>
                </a:tc>
              </a:tr>
              <a:tr h="464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Sifac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fr-FR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BIATSS</a:t>
                      </a:r>
                      <a:endParaRPr lang="fr-FR" sz="1600" dirty="0"/>
                    </a:p>
                  </a:txBody>
                  <a:tcPr marL="68580" marR="68580" marT="0" marB="0" anchor="ctr"/>
                </a:tc>
              </a:tr>
              <a:tr h="418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30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>
            <a:spLocks noGrp="1"/>
          </p:cNvSpPr>
          <p:nvPr>
            <p:ph type="title"/>
          </p:nvPr>
        </p:nvSpPr>
        <p:spPr bwMode="auto">
          <a:xfrm>
            <a:off x="487680" y="367504"/>
            <a:ext cx="8778240" cy="408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110"/>
              </a:spcBef>
              <a:defRPr/>
            </a:pPr>
            <a:r>
              <a:rPr lang="fr-FR" spc="150" dirty="0" smtClean="0"/>
              <a:t>Evolution de l’utilisation des services numériques</a:t>
            </a:r>
            <a:endParaRPr dirty="0"/>
          </a:p>
        </p:txBody>
      </p:sp>
      <p:graphicFrame>
        <p:nvGraphicFramePr>
          <p:cNvPr id="5" name="Graphique 6"/>
          <p:cNvGraphicFramePr>
            <a:graphicFrameLocks/>
          </p:cNvGraphicFramePr>
          <p:nvPr>
            <p:extLst/>
          </p:nvPr>
        </p:nvGraphicFramePr>
        <p:xfrm>
          <a:off x="700336" y="1425352"/>
          <a:ext cx="78488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217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 bwMode="auto">
          <a:xfrm>
            <a:off x="444783" y="405265"/>
            <a:ext cx="877824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fr-FR" sz="6000" spc="285"/>
              <a:t>Communication</a:t>
            </a:r>
            <a:endParaRPr sz="6000"/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84712" y="1340778"/>
            <a:ext cx="3986213" cy="5636320"/>
          </a:xfrm>
          <a:prstGeom prst="rect">
            <a:avLst/>
          </a:prstGeom>
        </p:spPr>
      </p:pic>
      <p:sp>
        <p:nvSpPr>
          <p:cNvPr id="6" name="ZoneTexte 6"/>
          <p:cNvSpPr>
            <a:spLocks/>
          </p:cNvSpPr>
          <p:nvPr/>
        </p:nvSpPr>
        <p:spPr bwMode="auto">
          <a:xfrm>
            <a:off x="196280" y="2031222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fr-FR" u="sng"/>
              <a:t>Documentations attractives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/>
              <a:t>Fiches pédagogiques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/>
              <a:t>Tutoriels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/>
              <a:t>Guide d’utilisation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fr-FR"/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fr-FR" u="sng"/>
              <a:t>WEB-TV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Captation des évènements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Replay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fr-FR"/>
              <a:t>Teaser de présentation des évènements (exemple : « je veux mon déj »)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endParaRPr lang="fr-FR"/>
          </a:p>
          <a:p>
            <a:pPr marL="342900" indent="-342900">
              <a:buFont typeface="+mj-lt"/>
              <a:buAutoNum type="arabicPeriod" startAt="3"/>
              <a:defRPr/>
            </a:pPr>
            <a:r>
              <a:rPr lang="fr-FR" u="sng"/>
              <a:t>Réseaux sociaux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 bwMode="auto">
          <a:xfrm>
            <a:off x="444783" y="405265"/>
            <a:ext cx="877824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fr-FR" sz="6000" spc="285"/>
              <a:t>Communication</a:t>
            </a:r>
            <a:endParaRPr sz="6000"/>
          </a:p>
        </p:txBody>
      </p:sp>
      <p:sp>
        <p:nvSpPr>
          <p:cNvPr id="3" name="ZoneTexte 2"/>
          <p:cNvSpPr txBox="1"/>
          <p:nvPr/>
        </p:nvSpPr>
        <p:spPr>
          <a:xfrm>
            <a:off x="2428528" y="214543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Création de teasers de promotion :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438400" y="3195935"/>
            <a:ext cx="48768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/>
              <a:t>https://webtv.u-picardie.fr/watch_video.php?v=YW659Y8AMB94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 bwMode="auto">
          <a:xfrm>
            <a:off x="444783" y="405265"/>
            <a:ext cx="877824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fr-FR" sz="6000" spc="285"/>
              <a:t>Résultats</a:t>
            </a:r>
            <a:endParaRPr sz="6000"/>
          </a:p>
        </p:txBody>
      </p:sp>
      <p:pic>
        <p:nvPicPr>
          <p:cNvPr id="5" name="Image 3"/>
          <p:cNvPicPr/>
          <p:nvPr/>
        </p:nvPicPr>
        <p:blipFill>
          <a:blip r:embed="rId2"/>
          <a:stretch/>
        </p:blipFill>
        <p:spPr bwMode="auto">
          <a:xfrm>
            <a:off x="543047" y="3078088"/>
            <a:ext cx="3581400" cy="2743200"/>
          </a:xfrm>
          <a:prstGeom prst="rect">
            <a:avLst/>
          </a:prstGeom>
        </p:spPr>
      </p:pic>
      <p:pic>
        <p:nvPicPr>
          <p:cNvPr id="6" name="Image 4"/>
          <p:cNvPicPr/>
          <p:nvPr/>
        </p:nvPicPr>
        <p:blipFill>
          <a:blip r:embed="rId3"/>
          <a:stretch/>
        </p:blipFill>
        <p:spPr bwMode="auto">
          <a:xfrm>
            <a:off x="4228728" y="4449688"/>
            <a:ext cx="3810000" cy="2590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56720" y="633264"/>
            <a:ext cx="4754851" cy="331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 bwMode="auto">
          <a:xfrm>
            <a:off x="444783" y="528376"/>
            <a:ext cx="877824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fr-FR" sz="4400" spc="285" dirty="0" smtClean="0"/>
              <a:t>Facteurs clés de réussite</a:t>
            </a:r>
            <a:endParaRPr sz="60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368601229"/>
              </p:ext>
            </p:extLst>
          </p:nvPr>
        </p:nvGraphicFramePr>
        <p:xfrm>
          <a:off x="1636440" y="1490133"/>
          <a:ext cx="6491560" cy="504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fr-FR" sz="4800"/>
              <a:t>L’UPJV en quelques chiffres</a:t>
            </a:r>
            <a:endParaRPr/>
          </a:p>
        </p:txBody>
      </p:sp>
      <p:grpSp>
        <p:nvGrpSpPr>
          <p:cNvPr id="5" name="Diagramme 6"/>
          <p:cNvGrpSpPr/>
          <p:nvPr/>
        </p:nvGrpSpPr>
        <p:grpSpPr bwMode="auto">
          <a:xfrm>
            <a:off x="840984" y="891778"/>
            <a:ext cx="8424936" cy="5904656"/>
            <a:chOff x="0" y="0"/>
            <a:chExt cx="8424936" cy="5904656"/>
          </a:xfrm>
        </p:grpSpPr>
        <p:sp>
          <p:nvSpPr>
            <p:cNvPr id="6" name="Ellipse 5"/>
            <p:cNvSpPr/>
            <p:nvPr/>
          </p:nvSpPr>
          <p:spPr bwMode="auto">
            <a:xfrm>
              <a:off x="3122017" y="2016224"/>
              <a:ext cx="2134568" cy="1872206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/>
                <a:t>UPJV</a:t>
              </a:r>
              <a:endParaRPr/>
            </a:p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/>
                <a:t>30000 étudiants</a:t>
              </a:r>
              <a:endParaRPr/>
            </a:p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/>
                <a:t>2300 Personnels</a:t>
              </a:r>
              <a:endParaRPr/>
            </a:p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/>
            </a:p>
          </p:txBody>
        </p:sp>
        <p:sp>
          <p:nvSpPr>
            <p:cNvPr id="7" name="Flèche droite 6"/>
            <p:cNvSpPr/>
            <p:nvPr/>
          </p:nvSpPr>
          <p:spPr bwMode="auto">
            <a:xfrm rot="16236645">
              <a:off x="4079303" y="1528681"/>
              <a:ext cx="244726" cy="5272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/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3437028" y="3709"/>
              <a:ext cx="1550879" cy="155087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/>
                <a:t>AMIENS</a:t>
              </a:r>
            </a:p>
          </p:txBody>
        </p:sp>
        <p:sp>
          <p:nvSpPr>
            <p:cNvPr id="9" name="Flèche droite 8"/>
            <p:cNvSpPr/>
            <p:nvPr/>
          </p:nvSpPr>
          <p:spPr bwMode="auto">
            <a:xfrm rot="19818155">
              <a:off x="5144665" y="2085196"/>
              <a:ext cx="205526" cy="5272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/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5319056" y="1090298"/>
              <a:ext cx="1550879" cy="155087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/>
                <a:t>BEAUVAIS</a:t>
              </a:r>
              <a:endParaRPr/>
            </a:p>
          </p:txBody>
        </p:sp>
        <p:sp>
          <p:nvSpPr>
            <p:cNvPr id="11" name="Flèche droite 10"/>
            <p:cNvSpPr/>
            <p:nvPr/>
          </p:nvSpPr>
          <p:spPr bwMode="auto">
            <a:xfrm rot="1781843">
              <a:off x="5144665" y="3292160"/>
              <a:ext cx="205526" cy="5272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/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5319056" y="3263477"/>
              <a:ext cx="1550879" cy="155087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/>
                <a:t>CREIL</a:t>
              </a:r>
            </a:p>
          </p:txBody>
        </p:sp>
        <p:sp>
          <p:nvSpPr>
            <p:cNvPr id="13" name="Flèche droite 12"/>
            <p:cNvSpPr/>
            <p:nvPr/>
          </p:nvSpPr>
          <p:spPr bwMode="auto">
            <a:xfrm rot="5363355">
              <a:off x="4079303" y="3848675"/>
              <a:ext cx="244726" cy="5272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/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3437028" y="4350067"/>
              <a:ext cx="1550879" cy="155087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/>
                <a:t>SOISSONS</a:t>
              </a:r>
            </a:p>
          </p:txBody>
        </p:sp>
        <p:sp>
          <p:nvSpPr>
            <p:cNvPr id="15" name="Flèche droite 14"/>
            <p:cNvSpPr/>
            <p:nvPr/>
          </p:nvSpPr>
          <p:spPr bwMode="auto">
            <a:xfrm rot="8981506">
              <a:off x="3062576" y="3293240"/>
              <a:ext cx="184963" cy="5272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/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1555000" y="3263477"/>
              <a:ext cx="1550879" cy="155087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/>
                <a:t>SAINT-QUENTIN</a:t>
              </a:r>
            </a:p>
          </p:txBody>
        </p:sp>
        <p:sp>
          <p:nvSpPr>
            <p:cNvPr id="17" name="Flèche droite 16"/>
            <p:cNvSpPr/>
            <p:nvPr/>
          </p:nvSpPr>
          <p:spPr bwMode="auto">
            <a:xfrm rot="12618494">
              <a:off x="3062576" y="2084116"/>
              <a:ext cx="184963" cy="5272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200"/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1555000" y="1090298"/>
              <a:ext cx="1550879" cy="1550879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/>
                <a:t>LAON</a:t>
              </a:r>
            </a:p>
          </p:txBody>
        </p:sp>
      </p:grpSp>
      <p:grpSp>
        <p:nvGrpSpPr>
          <p:cNvPr id="19" name="Diagramme 7"/>
          <p:cNvGrpSpPr/>
          <p:nvPr/>
        </p:nvGrpSpPr>
        <p:grpSpPr bwMode="auto">
          <a:xfrm>
            <a:off x="196280" y="5097760"/>
            <a:ext cx="3816424" cy="2383490"/>
            <a:chOff x="0" y="0"/>
            <a:chExt cx="3816424" cy="238349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90821" y="561203"/>
              <a:ext cx="3434781" cy="3122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40" tIns="53340" rIns="53340" bIns="53340" numCol="1" spcCol="1270" anchor="b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/>
                <a:t>4 Domaines de formation</a:t>
              </a:r>
            </a:p>
          </p:txBody>
        </p:sp>
        <p:sp>
          <p:nvSpPr>
            <p:cNvPr id="21" name="Parallélogramme 20"/>
            <p:cNvSpPr/>
            <p:nvPr/>
          </p:nvSpPr>
          <p:spPr bwMode="auto">
            <a:xfrm>
              <a:off x="190821" y="873456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2" name="Parallélogramme 21"/>
            <p:cNvSpPr/>
            <p:nvPr/>
          </p:nvSpPr>
          <p:spPr bwMode="auto">
            <a:xfrm>
              <a:off x="675507" y="873456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3" name="Parallélogramme 22"/>
            <p:cNvSpPr/>
            <p:nvPr/>
          </p:nvSpPr>
          <p:spPr bwMode="auto">
            <a:xfrm>
              <a:off x="1160192" y="873456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4" name="Parallélogramme 23"/>
            <p:cNvSpPr/>
            <p:nvPr/>
          </p:nvSpPr>
          <p:spPr bwMode="auto">
            <a:xfrm>
              <a:off x="1644878" y="873456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5" name="Parallélogramme 24"/>
            <p:cNvSpPr/>
            <p:nvPr/>
          </p:nvSpPr>
          <p:spPr bwMode="auto">
            <a:xfrm>
              <a:off x="2129564" y="873456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6" name="Parallélogramme 25"/>
            <p:cNvSpPr/>
            <p:nvPr/>
          </p:nvSpPr>
          <p:spPr bwMode="auto">
            <a:xfrm>
              <a:off x="2614250" y="873456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7" name="Parallélogramme 26"/>
            <p:cNvSpPr/>
            <p:nvPr/>
          </p:nvSpPr>
          <p:spPr bwMode="auto">
            <a:xfrm>
              <a:off x="3098936" y="873456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190821" y="997454"/>
              <a:ext cx="3434781" cy="3122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40" tIns="53340" rIns="53340" bIns="53340" numCol="1" spcCol="1270" anchor="b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/>
                <a:t>11 UFR / 1 ESPE / 6 INSTITUTS</a:t>
              </a:r>
            </a:p>
          </p:txBody>
        </p:sp>
        <p:sp>
          <p:nvSpPr>
            <p:cNvPr id="29" name="Parallélogramme 28"/>
            <p:cNvSpPr/>
            <p:nvPr/>
          </p:nvSpPr>
          <p:spPr bwMode="auto">
            <a:xfrm>
              <a:off x="190821" y="1309707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30" name="Parallélogramme 29"/>
            <p:cNvSpPr/>
            <p:nvPr/>
          </p:nvSpPr>
          <p:spPr bwMode="auto">
            <a:xfrm>
              <a:off x="675507" y="1309707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31" name="Parallélogramme 30"/>
            <p:cNvSpPr/>
            <p:nvPr/>
          </p:nvSpPr>
          <p:spPr bwMode="auto">
            <a:xfrm>
              <a:off x="1160192" y="1309707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32" name="Parallélogramme 31"/>
            <p:cNvSpPr/>
            <p:nvPr/>
          </p:nvSpPr>
          <p:spPr bwMode="auto">
            <a:xfrm>
              <a:off x="1644878" y="1309707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33" name="Parallélogramme 32"/>
            <p:cNvSpPr/>
            <p:nvPr/>
          </p:nvSpPr>
          <p:spPr bwMode="auto">
            <a:xfrm>
              <a:off x="2129564" y="1309707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34" name="Parallélogramme 33"/>
            <p:cNvSpPr/>
            <p:nvPr/>
          </p:nvSpPr>
          <p:spPr bwMode="auto">
            <a:xfrm>
              <a:off x="2614250" y="1309707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35" name="Parallélogramme 34"/>
            <p:cNvSpPr/>
            <p:nvPr/>
          </p:nvSpPr>
          <p:spPr bwMode="auto">
            <a:xfrm>
              <a:off x="3098936" y="1309707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/>
          </p:nvSpPr>
          <p:spPr bwMode="auto">
            <a:xfrm>
              <a:off x="190821" y="1433705"/>
              <a:ext cx="3434781" cy="31225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53340" tIns="53340" rIns="53340" bIns="53340" numCol="1" spcCol="1270" anchor="b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/>
                <a:t>35 Unités de recherche</a:t>
              </a:r>
              <a:endParaRPr/>
            </a:p>
          </p:txBody>
        </p:sp>
        <p:sp>
          <p:nvSpPr>
            <p:cNvPr id="37" name="Parallélogramme 36"/>
            <p:cNvSpPr/>
            <p:nvPr/>
          </p:nvSpPr>
          <p:spPr bwMode="auto">
            <a:xfrm>
              <a:off x="190821" y="1745958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38" name="Parallélogramme 37"/>
            <p:cNvSpPr/>
            <p:nvPr/>
          </p:nvSpPr>
          <p:spPr bwMode="auto">
            <a:xfrm>
              <a:off x="675507" y="1745958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39" name="Parallélogramme 38"/>
            <p:cNvSpPr/>
            <p:nvPr/>
          </p:nvSpPr>
          <p:spPr bwMode="auto">
            <a:xfrm>
              <a:off x="1160192" y="1745958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40" name="Parallélogramme 39"/>
            <p:cNvSpPr/>
            <p:nvPr/>
          </p:nvSpPr>
          <p:spPr bwMode="auto">
            <a:xfrm>
              <a:off x="1644878" y="1745958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41" name="Parallélogramme 40"/>
            <p:cNvSpPr/>
            <p:nvPr/>
          </p:nvSpPr>
          <p:spPr bwMode="auto">
            <a:xfrm>
              <a:off x="2129564" y="1745958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42" name="Parallélogramme 41"/>
            <p:cNvSpPr/>
            <p:nvPr/>
          </p:nvSpPr>
          <p:spPr bwMode="auto">
            <a:xfrm>
              <a:off x="2614250" y="1745958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43" name="Parallélogramme 42"/>
            <p:cNvSpPr/>
            <p:nvPr/>
          </p:nvSpPr>
          <p:spPr bwMode="auto">
            <a:xfrm>
              <a:off x="3098936" y="1745958"/>
              <a:ext cx="457970" cy="76327"/>
            </a:xfrm>
            <a:prstGeom prst="parallelogram">
              <a:avLst>
                <a:gd name="adj" fmla="val 14084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 bwMode="auto">
          <a:xfrm>
            <a:off x="444783" y="528376"/>
            <a:ext cx="877824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fr-FR" sz="4400" spc="285" dirty="0" smtClean="0"/>
              <a:t>Les points de vigilance</a:t>
            </a:r>
            <a:endParaRPr sz="60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494542297"/>
              </p:ext>
            </p:extLst>
          </p:nvPr>
        </p:nvGraphicFramePr>
        <p:xfrm>
          <a:off x="1636440" y="1490133"/>
          <a:ext cx="6491560" cy="504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8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Merci de votre attention.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035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fr-FR" sz="4800"/>
              <a:t>La DSI</a:t>
            </a:r>
          </a:p>
        </p:txBody>
      </p:sp>
      <p:grpSp>
        <p:nvGrpSpPr>
          <p:cNvPr id="5" name="Diagramme 1"/>
          <p:cNvGrpSpPr/>
          <p:nvPr/>
        </p:nvGrpSpPr>
        <p:grpSpPr bwMode="auto">
          <a:xfrm>
            <a:off x="700336" y="1065312"/>
            <a:ext cx="8565584" cy="5328591"/>
            <a:chOff x="0" y="0"/>
            <a:chExt cx="8565584" cy="5328591"/>
          </a:xfrm>
        </p:grpSpPr>
        <p:sp>
          <p:nvSpPr>
            <p:cNvPr id="6" name="Forme libre 5"/>
            <p:cNvSpPr/>
            <p:nvPr/>
          </p:nvSpPr>
          <p:spPr bwMode="auto">
            <a:xfrm>
              <a:off x="4128813" y="1989724"/>
              <a:ext cx="153978" cy="674571"/>
            </a:xfrm>
            <a:custGeom>
              <a:avLst/>
              <a:gdLst/>
              <a:ahLst/>
              <a:cxnLst/>
              <a:rect l="0" t="0" r="0" b="0"/>
              <a:pathLst>
                <a:path w="153978" h="674571" extrusionOk="0">
                  <a:moveTo>
                    <a:pt x="153978" y="0"/>
                  </a:moveTo>
                  <a:lnTo>
                    <a:pt x="153978" y="674571"/>
                  </a:lnTo>
                  <a:lnTo>
                    <a:pt x="0" y="674571"/>
                  </a:lnTo>
                </a:path>
              </a:pathLst>
            </a:custGeom>
            <a:noFill/>
            <a:ln w="25400" cap="flat" cmpd="sng" algn="ctr"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7" name="Forme libre 6"/>
            <p:cNvSpPr/>
            <p:nvPr/>
          </p:nvSpPr>
          <p:spPr bwMode="auto">
            <a:xfrm>
              <a:off x="4282792" y="1989724"/>
              <a:ext cx="3548830" cy="1349142"/>
            </a:xfrm>
            <a:custGeom>
              <a:avLst/>
              <a:gdLst/>
              <a:ahLst/>
              <a:cxnLst/>
              <a:rect l="0" t="0" r="0" b="0"/>
              <a:pathLst>
                <a:path w="3548830" h="1349142" extrusionOk="0">
                  <a:moveTo>
                    <a:pt x="0" y="0"/>
                  </a:moveTo>
                  <a:lnTo>
                    <a:pt x="0" y="1195164"/>
                  </a:lnTo>
                  <a:lnTo>
                    <a:pt x="3548830" y="1195164"/>
                  </a:lnTo>
                  <a:lnTo>
                    <a:pt x="3548830" y="1349142"/>
                  </a:lnTo>
                </a:path>
              </a:pathLst>
            </a:custGeom>
            <a:noFill/>
            <a:ln w="25400" cap="flat" cmpd="sng" algn="ctr"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8" name="Forme libre 7"/>
            <p:cNvSpPr/>
            <p:nvPr/>
          </p:nvSpPr>
          <p:spPr bwMode="auto">
            <a:xfrm>
              <a:off x="4282792" y="1989724"/>
              <a:ext cx="1774415" cy="1349142"/>
            </a:xfrm>
            <a:custGeom>
              <a:avLst/>
              <a:gdLst/>
              <a:ahLst/>
              <a:cxnLst/>
              <a:rect l="0" t="0" r="0" b="0"/>
              <a:pathLst>
                <a:path w="1774415" h="1349142" extrusionOk="0">
                  <a:moveTo>
                    <a:pt x="0" y="0"/>
                  </a:moveTo>
                  <a:lnTo>
                    <a:pt x="0" y="1195164"/>
                  </a:lnTo>
                  <a:lnTo>
                    <a:pt x="1774415" y="1195164"/>
                  </a:lnTo>
                  <a:lnTo>
                    <a:pt x="1774415" y="1349142"/>
                  </a:lnTo>
                </a:path>
              </a:pathLst>
            </a:custGeom>
            <a:noFill/>
            <a:ln w="25400" cap="flat" cmpd="sng" algn="ctr"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9" name="Forme libre 8"/>
            <p:cNvSpPr/>
            <p:nvPr/>
          </p:nvSpPr>
          <p:spPr bwMode="auto">
            <a:xfrm>
              <a:off x="4237072" y="1989724"/>
              <a:ext cx="91440" cy="1349142"/>
            </a:xfrm>
            <a:custGeom>
              <a:avLst/>
              <a:gdLst/>
              <a:ahLst/>
              <a:cxnLst/>
              <a:rect l="0" t="0" r="0" b="0"/>
              <a:pathLst>
                <a:path w="91440" h="1349142" extrusionOk="0">
                  <a:moveTo>
                    <a:pt x="45720" y="0"/>
                  </a:moveTo>
                  <a:lnTo>
                    <a:pt x="45720" y="1349142"/>
                  </a:lnTo>
                </a:path>
              </a:pathLst>
            </a:custGeom>
            <a:noFill/>
            <a:ln w="25400" cap="flat" cmpd="sng" algn="ctr"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0" name="Forme libre 9"/>
            <p:cNvSpPr/>
            <p:nvPr/>
          </p:nvSpPr>
          <p:spPr bwMode="auto">
            <a:xfrm>
              <a:off x="2508376" y="1989724"/>
              <a:ext cx="1774415" cy="1349142"/>
            </a:xfrm>
            <a:custGeom>
              <a:avLst/>
              <a:gdLst/>
              <a:ahLst/>
              <a:cxnLst/>
              <a:rect l="0" t="0" r="0" b="0"/>
              <a:pathLst>
                <a:path w="1774415" h="1349142" extrusionOk="0">
                  <a:moveTo>
                    <a:pt x="1774415" y="0"/>
                  </a:moveTo>
                  <a:lnTo>
                    <a:pt x="1774415" y="1195164"/>
                  </a:lnTo>
                  <a:lnTo>
                    <a:pt x="0" y="1195164"/>
                  </a:lnTo>
                  <a:lnTo>
                    <a:pt x="0" y="1349142"/>
                  </a:lnTo>
                </a:path>
              </a:pathLst>
            </a:custGeom>
            <a:noFill/>
            <a:ln w="25400" cap="flat" cmpd="sng" algn="ctr"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Forme libre 10"/>
            <p:cNvSpPr/>
            <p:nvPr/>
          </p:nvSpPr>
          <p:spPr bwMode="auto">
            <a:xfrm>
              <a:off x="733961" y="1989724"/>
              <a:ext cx="3548830" cy="1349142"/>
            </a:xfrm>
            <a:custGeom>
              <a:avLst/>
              <a:gdLst/>
              <a:ahLst/>
              <a:cxnLst/>
              <a:rect l="0" t="0" r="0" b="0"/>
              <a:pathLst>
                <a:path w="3548830" h="1349142" extrusionOk="0">
                  <a:moveTo>
                    <a:pt x="3548830" y="0"/>
                  </a:moveTo>
                  <a:lnTo>
                    <a:pt x="3548830" y="1195164"/>
                  </a:lnTo>
                  <a:lnTo>
                    <a:pt x="0" y="1195164"/>
                  </a:lnTo>
                  <a:lnTo>
                    <a:pt x="0" y="1349142"/>
                  </a:lnTo>
                </a:path>
              </a:pathLst>
            </a:custGeom>
            <a:noFill/>
            <a:ln w="25400" cap="flat" cmpd="sng" algn="ctr"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Rectangle 11"/>
            <p:cNvSpPr/>
            <p:nvPr/>
          </p:nvSpPr>
          <p:spPr bwMode="auto">
            <a:xfrm>
              <a:off x="3549562" y="1256494"/>
              <a:ext cx="1466458" cy="733229"/>
            </a:xfrm>
            <a:prstGeom prst="rect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/>
                <a:t>Direction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31" y="3338866"/>
              <a:ext cx="1466458" cy="733229"/>
            </a:xfrm>
            <a:prstGeom prst="rect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/>
                <a:t>Pôle </a:t>
              </a:r>
              <a:br>
                <a:rPr lang="fr-FR" sz="1600"/>
              </a:br>
              <a:r>
                <a:rPr lang="fr-FR" sz="1600"/>
                <a:t>systèmes et réseaux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775147" y="3338866"/>
              <a:ext cx="1466458" cy="733229"/>
            </a:xfrm>
            <a:prstGeom prst="rect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/>
                <a:t>Pôle Assistance aux usagers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549562" y="3338866"/>
              <a:ext cx="1466458" cy="733229"/>
            </a:xfrm>
            <a:prstGeom prst="rect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/>
                <a:t>Pôle Ingénierie des Applications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323977" y="3338866"/>
              <a:ext cx="1466458" cy="733229"/>
            </a:xfrm>
            <a:prstGeom prst="rect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/>
                <a:t>Pôle </a:t>
              </a:r>
              <a:br>
                <a:rPr lang="fr-FR" sz="1600" dirty="0"/>
              </a:br>
              <a:r>
                <a:rPr lang="fr-FR" sz="1600" dirty="0"/>
                <a:t>Usages du numérique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98393" y="3338866"/>
              <a:ext cx="1466458" cy="733229"/>
            </a:xfrm>
            <a:prstGeom prst="rect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/>
                <a:t>Pôle Statistiques et Pilotage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662354" y="2297680"/>
              <a:ext cx="1466458" cy="733229"/>
            </a:xfrm>
            <a:prstGeom prst="rect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/>
                <a:t>Administration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523943" y="198041"/>
              <a:ext cx="1466458" cy="733229"/>
            </a:xfrm>
            <a:prstGeom prst="rect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/>
                <a:t>DGS</a:t>
              </a: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6028928" y="5386705"/>
            <a:ext cx="1466458" cy="733229"/>
          </a:xfrm>
          <a:prstGeom prst="rect">
            <a:avLst/>
          </a:prstGeom>
          <a:solidFill>
            <a:srgbClr val="B0DAE6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/>
              <a:t>CAP-Numérique</a:t>
            </a:r>
            <a:endParaRPr lang="fr-FR" sz="1400" b="1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6028928" y="6355876"/>
            <a:ext cx="1466458" cy="733229"/>
          </a:xfrm>
          <a:prstGeom prst="rect">
            <a:avLst/>
          </a:prstGeom>
          <a:solidFill>
            <a:srgbClr val="B0DAE6"/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</a:pPr>
            <a:r>
              <a:rPr lang="fr-FR" sz="1400" b="1" dirty="0"/>
              <a:t>Cellule </a:t>
            </a:r>
            <a:br>
              <a:rPr lang="fr-FR" sz="1400" b="1" dirty="0"/>
            </a:br>
            <a:r>
              <a:rPr lang="fr-FR" sz="1400" b="1" dirty="0"/>
              <a:t>audio-visuelle</a:t>
            </a:r>
          </a:p>
        </p:txBody>
      </p:sp>
      <p:sp>
        <p:nvSpPr>
          <p:cNvPr id="23" name="Forme libre 22"/>
          <p:cNvSpPr/>
          <p:nvPr/>
        </p:nvSpPr>
        <p:spPr bwMode="auto">
          <a:xfrm>
            <a:off x="6749008" y="5137407"/>
            <a:ext cx="45721" cy="249298"/>
          </a:xfrm>
          <a:custGeom>
            <a:avLst/>
            <a:gdLst/>
            <a:ahLst/>
            <a:cxnLst/>
            <a:rect l="0" t="0" r="0" b="0"/>
            <a:pathLst>
              <a:path w="91440" h="1349142" extrusionOk="0">
                <a:moveTo>
                  <a:pt x="45720" y="0"/>
                </a:moveTo>
                <a:lnTo>
                  <a:pt x="45720" y="1349142"/>
                </a:lnTo>
              </a:path>
            </a:pathLst>
          </a:custGeom>
          <a:noFill/>
          <a:ln w="25400" cap="flat" cmpd="sng" algn="ctr"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4" name="Forme libre 23"/>
          <p:cNvSpPr/>
          <p:nvPr/>
        </p:nvSpPr>
        <p:spPr bwMode="auto">
          <a:xfrm>
            <a:off x="6749008" y="6105872"/>
            <a:ext cx="45721" cy="249298"/>
          </a:xfrm>
          <a:custGeom>
            <a:avLst/>
            <a:gdLst/>
            <a:ahLst/>
            <a:cxnLst/>
            <a:rect l="0" t="0" r="0" b="0"/>
            <a:pathLst>
              <a:path w="91440" h="1349142" extrusionOk="0">
                <a:moveTo>
                  <a:pt x="45720" y="0"/>
                </a:moveTo>
                <a:lnTo>
                  <a:pt x="45720" y="1349142"/>
                </a:lnTo>
              </a:path>
            </a:pathLst>
          </a:custGeom>
          <a:noFill/>
          <a:ln w="25400" cap="flat" cmpd="sng" algn="ctr"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 bwMode="auto">
          <a:xfrm>
            <a:off x="444783" y="405265"/>
            <a:ext cx="877824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6000" spc="285" dirty="0"/>
              <a:t>Dates</a:t>
            </a:r>
            <a:r>
              <a:rPr sz="6000" spc="-545" dirty="0"/>
              <a:t> </a:t>
            </a:r>
            <a:r>
              <a:rPr sz="6000" spc="310" dirty="0" err="1"/>
              <a:t>clés</a:t>
            </a:r>
            <a:endParaRPr sz="6000" dirty="0"/>
          </a:p>
        </p:txBody>
      </p:sp>
      <p:sp>
        <p:nvSpPr>
          <p:cNvPr id="5" name="object 4"/>
          <p:cNvSpPr/>
          <p:nvPr/>
        </p:nvSpPr>
        <p:spPr bwMode="auto">
          <a:xfrm>
            <a:off x="945633" y="4066663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 extrusionOk="0">
                <a:moveTo>
                  <a:pt x="0" y="0"/>
                </a:moveTo>
                <a:lnTo>
                  <a:pt x="249736" y="0"/>
                </a:lnTo>
              </a:path>
            </a:pathLst>
          </a:custGeom>
          <a:ln w="30293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5"/>
          <p:cNvSpPr/>
          <p:nvPr/>
        </p:nvSpPr>
        <p:spPr bwMode="auto">
          <a:xfrm>
            <a:off x="961108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0"/>
                </a:lnTo>
              </a:path>
            </a:pathLst>
          </a:custGeom>
          <a:ln w="30950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6"/>
          <p:cNvSpPr/>
          <p:nvPr/>
        </p:nvSpPr>
        <p:spPr bwMode="auto">
          <a:xfrm>
            <a:off x="945633" y="4282507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 extrusionOk="0">
                <a:moveTo>
                  <a:pt x="0" y="0"/>
                </a:moveTo>
                <a:lnTo>
                  <a:pt x="249736" y="0"/>
                </a:lnTo>
              </a:path>
            </a:pathLst>
          </a:custGeom>
          <a:ln w="30293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7"/>
          <p:cNvSpPr/>
          <p:nvPr/>
        </p:nvSpPr>
        <p:spPr bwMode="auto">
          <a:xfrm>
            <a:off x="1667163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8"/>
          <p:cNvSpPr/>
          <p:nvPr/>
        </p:nvSpPr>
        <p:spPr bwMode="auto">
          <a:xfrm>
            <a:off x="1667163" y="4081810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4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9"/>
          <p:cNvSpPr/>
          <p:nvPr/>
        </p:nvSpPr>
        <p:spPr bwMode="auto">
          <a:xfrm>
            <a:off x="1164419" y="4081810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5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0"/>
          <p:cNvSpPr/>
          <p:nvPr/>
        </p:nvSpPr>
        <p:spPr bwMode="auto">
          <a:xfrm>
            <a:off x="1164419" y="4174585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5" extrusionOk="0">
                <a:moveTo>
                  <a:pt x="0" y="0"/>
                </a:moveTo>
                <a:lnTo>
                  <a:pt x="533694" y="0"/>
                </a:lnTo>
              </a:path>
            </a:pathLst>
          </a:custGeom>
          <a:ln w="31556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1"/>
          <p:cNvSpPr/>
          <p:nvPr/>
        </p:nvSpPr>
        <p:spPr bwMode="auto">
          <a:xfrm>
            <a:off x="1164419" y="4190363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5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2"/>
          <p:cNvSpPr/>
          <p:nvPr/>
        </p:nvSpPr>
        <p:spPr bwMode="auto">
          <a:xfrm>
            <a:off x="1901424" y="408209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5"/>
                </a:lnTo>
              </a:path>
            </a:pathLst>
          </a:custGeom>
          <a:ln w="30950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3"/>
          <p:cNvSpPr/>
          <p:nvPr/>
        </p:nvSpPr>
        <p:spPr bwMode="auto">
          <a:xfrm>
            <a:off x="1666096" y="4190363"/>
            <a:ext cx="32384" cy="77470"/>
          </a:xfrm>
          <a:custGeom>
            <a:avLst/>
            <a:gdLst/>
            <a:ahLst/>
            <a:cxnLst/>
            <a:rect l="l" t="t" r="r" b="b"/>
            <a:pathLst>
              <a:path w="32385" h="77470" extrusionOk="0">
                <a:moveTo>
                  <a:pt x="0" y="0"/>
                </a:moveTo>
                <a:lnTo>
                  <a:pt x="32017" y="0"/>
                </a:lnTo>
                <a:lnTo>
                  <a:pt x="32017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" name="object 14"/>
          <p:cNvSpPr/>
          <p:nvPr/>
        </p:nvSpPr>
        <p:spPr bwMode="auto">
          <a:xfrm>
            <a:off x="1666096" y="4267359"/>
            <a:ext cx="250825" cy="30480"/>
          </a:xfrm>
          <a:custGeom>
            <a:avLst/>
            <a:gdLst/>
            <a:ahLst/>
            <a:cxnLst/>
            <a:rect l="l" t="t" r="r" b="b"/>
            <a:pathLst>
              <a:path w="250825" h="30479" extrusionOk="0">
                <a:moveTo>
                  <a:pt x="0" y="30293"/>
                </a:moveTo>
                <a:lnTo>
                  <a:pt x="250803" y="30293"/>
                </a:lnTo>
                <a:lnTo>
                  <a:pt x="250803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6" name="object 15"/>
          <p:cNvSpPr/>
          <p:nvPr/>
        </p:nvSpPr>
        <p:spPr bwMode="auto">
          <a:xfrm>
            <a:off x="1669761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7" name="object 16"/>
          <p:cNvSpPr/>
          <p:nvPr/>
        </p:nvSpPr>
        <p:spPr bwMode="auto">
          <a:xfrm>
            <a:off x="1685237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0"/>
                </a:lnTo>
              </a:path>
            </a:pathLst>
          </a:custGeom>
          <a:ln w="30950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object 17"/>
          <p:cNvSpPr/>
          <p:nvPr/>
        </p:nvSpPr>
        <p:spPr bwMode="auto">
          <a:xfrm>
            <a:off x="1669761" y="4267359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object 18"/>
          <p:cNvSpPr/>
          <p:nvPr/>
        </p:nvSpPr>
        <p:spPr bwMode="auto">
          <a:xfrm>
            <a:off x="2391292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0" name="object 19"/>
          <p:cNvSpPr/>
          <p:nvPr/>
        </p:nvSpPr>
        <p:spPr bwMode="auto">
          <a:xfrm>
            <a:off x="1888547" y="4081810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4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/>
          <p:nvPr/>
        </p:nvSpPr>
        <p:spPr bwMode="auto">
          <a:xfrm>
            <a:off x="1888547" y="4174585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5" extrusionOk="0">
                <a:moveTo>
                  <a:pt x="0" y="0"/>
                </a:moveTo>
                <a:lnTo>
                  <a:pt x="533694" y="0"/>
                </a:lnTo>
              </a:path>
            </a:pathLst>
          </a:custGeom>
          <a:ln w="31556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2" name="object 21"/>
          <p:cNvSpPr/>
          <p:nvPr/>
        </p:nvSpPr>
        <p:spPr bwMode="auto">
          <a:xfrm>
            <a:off x="1888547" y="4190363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4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3" name="object 22"/>
          <p:cNvSpPr/>
          <p:nvPr/>
        </p:nvSpPr>
        <p:spPr bwMode="auto">
          <a:xfrm>
            <a:off x="2626103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836"/>
                </a:lnTo>
              </a:path>
            </a:pathLst>
          </a:custGeom>
          <a:ln w="32049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4" name="object 23"/>
          <p:cNvSpPr/>
          <p:nvPr/>
        </p:nvSpPr>
        <p:spPr bwMode="auto">
          <a:xfrm>
            <a:off x="2390224" y="4267359"/>
            <a:ext cx="250825" cy="30480"/>
          </a:xfrm>
          <a:custGeom>
            <a:avLst/>
            <a:gdLst/>
            <a:ahLst/>
            <a:cxnLst/>
            <a:rect l="l" t="t" r="r" b="b"/>
            <a:pathLst>
              <a:path w="250825" h="30479" extrusionOk="0">
                <a:moveTo>
                  <a:pt x="0" y="30293"/>
                </a:moveTo>
                <a:lnTo>
                  <a:pt x="250803" y="30293"/>
                </a:lnTo>
                <a:lnTo>
                  <a:pt x="250803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5" name="object 24"/>
          <p:cNvSpPr/>
          <p:nvPr/>
        </p:nvSpPr>
        <p:spPr bwMode="auto">
          <a:xfrm>
            <a:off x="2392392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6" name="object 25"/>
          <p:cNvSpPr/>
          <p:nvPr/>
        </p:nvSpPr>
        <p:spPr bwMode="auto">
          <a:xfrm>
            <a:off x="2406783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0"/>
                </a:lnTo>
              </a:path>
            </a:pathLst>
          </a:custGeom>
          <a:ln w="33117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7" name="object 26"/>
          <p:cNvSpPr/>
          <p:nvPr/>
        </p:nvSpPr>
        <p:spPr bwMode="auto">
          <a:xfrm>
            <a:off x="2392392" y="4267359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8" name="object 27"/>
          <p:cNvSpPr/>
          <p:nvPr/>
        </p:nvSpPr>
        <p:spPr bwMode="auto">
          <a:xfrm>
            <a:off x="3113922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9" name="object 28"/>
          <p:cNvSpPr/>
          <p:nvPr/>
        </p:nvSpPr>
        <p:spPr bwMode="auto">
          <a:xfrm>
            <a:off x="2611177" y="4174585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5" extrusionOk="0">
                <a:moveTo>
                  <a:pt x="0" y="0"/>
                </a:moveTo>
                <a:lnTo>
                  <a:pt x="533694" y="0"/>
                </a:lnTo>
              </a:path>
            </a:pathLst>
          </a:custGeom>
          <a:ln w="31556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0" name="object 29"/>
          <p:cNvSpPr/>
          <p:nvPr/>
        </p:nvSpPr>
        <p:spPr bwMode="auto">
          <a:xfrm>
            <a:off x="3348733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836"/>
                </a:lnTo>
              </a:path>
            </a:pathLst>
          </a:custGeom>
          <a:ln w="32049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1" name="object 30"/>
          <p:cNvSpPr/>
          <p:nvPr/>
        </p:nvSpPr>
        <p:spPr bwMode="auto">
          <a:xfrm>
            <a:off x="3112855" y="4267359"/>
            <a:ext cx="250825" cy="30480"/>
          </a:xfrm>
          <a:custGeom>
            <a:avLst/>
            <a:gdLst/>
            <a:ahLst/>
            <a:cxnLst/>
            <a:rect l="l" t="t" r="r" b="b"/>
            <a:pathLst>
              <a:path w="250825" h="30479" extrusionOk="0">
                <a:moveTo>
                  <a:pt x="0" y="30293"/>
                </a:moveTo>
                <a:lnTo>
                  <a:pt x="250803" y="30293"/>
                </a:lnTo>
                <a:lnTo>
                  <a:pt x="250803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2" name="object 31"/>
          <p:cNvSpPr/>
          <p:nvPr/>
        </p:nvSpPr>
        <p:spPr bwMode="auto">
          <a:xfrm>
            <a:off x="3115022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3" name="object 32"/>
          <p:cNvSpPr/>
          <p:nvPr/>
        </p:nvSpPr>
        <p:spPr bwMode="auto">
          <a:xfrm>
            <a:off x="3129413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0"/>
                </a:lnTo>
              </a:path>
            </a:pathLst>
          </a:custGeom>
          <a:ln w="33117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4" name="object 33"/>
          <p:cNvSpPr/>
          <p:nvPr/>
        </p:nvSpPr>
        <p:spPr bwMode="auto">
          <a:xfrm>
            <a:off x="3115022" y="4267359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5" name="object 34"/>
          <p:cNvSpPr/>
          <p:nvPr/>
        </p:nvSpPr>
        <p:spPr bwMode="auto">
          <a:xfrm>
            <a:off x="3836552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6" name="object 35"/>
          <p:cNvSpPr/>
          <p:nvPr/>
        </p:nvSpPr>
        <p:spPr bwMode="auto">
          <a:xfrm>
            <a:off x="3836552" y="4081810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4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7" name="object 36"/>
          <p:cNvSpPr/>
          <p:nvPr/>
        </p:nvSpPr>
        <p:spPr bwMode="auto">
          <a:xfrm>
            <a:off x="3333807" y="4174585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5" extrusionOk="0">
                <a:moveTo>
                  <a:pt x="0" y="0"/>
                </a:moveTo>
                <a:lnTo>
                  <a:pt x="533694" y="0"/>
                </a:lnTo>
              </a:path>
            </a:pathLst>
          </a:custGeom>
          <a:ln w="31556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8" name="object 37"/>
          <p:cNvSpPr/>
          <p:nvPr/>
        </p:nvSpPr>
        <p:spPr bwMode="auto">
          <a:xfrm>
            <a:off x="4070813" y="408209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5"/>
                </a:lnTo>
              </a:path>
            </a:pathLst>
          </a:custGeom>
          <a:ln w="30950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9" name="object 38"/>
          <p:cNvSpPr/>
          <p:nvPr/>
        </p:nvSpPr>
        <p:spPr bwMode="auto">
          <a:xfrm>
            <a:off x="3835485" y="4190363"/>
            <a:ext cx="32384" cy="77470"/>
          </a:xfrm>
          <a:custGeom>
            <a:avLst/>
            <a:gdLst/>
            <a:ahLst/>
            <a:cxnLst/>
            <a:rect l="l" t="t" r="r" b="b"/>
            <a:pathLst>
              <a:path w="32385" h="77470" extrusionOk="0">
                <a:moveTo>
                  <a:pt x="0" y="0"/>
                </a:moveTo>
                <a:lnTo>
                  <a:pt x="32017" y="0"/>
                </a:lnTo>
                <a:lnTo>
                  <a:pt x="32017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0" name="object 39"/>
          <p:cNvSpPr/>
          <p:nvPr/>
        </p:nvSpPr>
        <p:spPr bwMode="auto">
          <a:xfrm>
            <a:off x="3835485" y="4267359"/>
            <a:ext cx="250825" cy="30480"/>
          </a:xfrm>
          <a:custGeom>
            <a:avLst/>
            <a:gdLst/>
            <a:ahLst/>
            <a:cxnLst/>
            <a:rect l="l" t="t" r="r" b="b"/>
            <a:pathLst>
              <a:path w="250825" h="30479" extrusionOk="0">
                <a:moveTo>
                  <a:pt x="0" y="30293"/>
                </a:moveTo>
                <a:lnTo>
                  <a:pt x="250803" y="30293"/>
                </a:lnTo>
                <a:lnTo>
                  <a:pt x="250803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1" name="object 40"/>
          <p:cNvSpPr/>
          <p:nvPr/>
        </p:nvSpPr>
        <p:spPr bwMode="auto">
          <a:xfrm>
            <a:off x="3839149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2" name="object 41"/>
          <p:cNvSpPr/>
          <p:nvPr/>
        </p:nvSpPr>
        <p:spPr bwMode="auto">
          <a:xfrm>
            <a:off x="3854625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0"/>
                </a:lnTo>
              </a:path>
            </a:pathLst>
          </a:custGeom>
          <a:ln w="30950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3" name="object 42"/>
          <p:cNvSpPr/>
          <p:nvPr/>
        </p:nvSpPr>
        <p:spPr bwMode="auto">
          <a:xfrm>
            <a:off x="3839149" y="4267359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4" name="object 43"/>
          <p:cNvSpPr/>
          <p:nvPr/>
        </p:nvSpPr>
        <p:spPr bwMode="auto">
          <a:xfrm>
            <a:off x="4560681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5" name="object 44"/>
          <p:cNvSpPr/>
          <p:nvPr/>
        </p:nvSpPr>
        <p:spPr bwMode="auto">
          <a:xfrm>
            <a:off x="4057936" y="4081810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4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6" name="object 45"/>
          <p:cNvSpPr/>
          <p:nvPr/>
        </p:nvSpPr>
        <p:spPr bwMode="auto">
          <a:xfrm>
            <a:off x="4057936" y="4174585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5" extrusionOk="0">
                <a:moveTo>
                  <a:pt x="0" y="0"/>
                </a:moveTo>
                <a:lnTo>
                  <a:pt x="533694" y="0"/>
                </a:lnTo>
              </a:path>
            </a:pathLst>
          </a:custGeom>
          <a:ln w="31556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7" name="object 46"/>
          <p:cNvSpPr/>
          <p:nvPr/>
        </p:nvSpPr>
        <p:spPr bwMode="auto">
          <a:xfrm>
            <a:off x="4057936" y="4190363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4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8" name="object 47"/>
          <p:cNvSpPr/>
          <p:nvPr/>
        </p:nvSpPr>
        <p:spPr bwMode="auto">
          <a:xfrm>
            <a:off x="4795490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836"/>
                </a:lnTo>
              </a:path>
            </a:pathLst>
          </a:custGeom>
          <a:ln w="32049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9" name="object 48"/>
          <p:cNvSpPr/>
          <p:nvPr/>
        </p:nvSpPr>
        <p:spPr bwMode="auto">
          <a:xfrm>
            <a:off x="4559613" y="4267359"/>
            <a:ext cx="250825" cy="30480"/>
          </a:xfrm>
          <a:custGeom>
            <a:avLst/>
            <a:gdLst/>
            <a:ahLst/>
            <a:cxnLst/>
            <a:rect l="l" t="t" r="r" b="b"/>
            <a:pathLst>
              <a:path w="250825" h="30479" extrusionOk="0">
                <a:moveTo>
                  <a:pt x="0" y="30293"/>
                </a:moveTo>
                <a:lnTo>
                  <a:pt x="250803" y="30293"/>
                </a:lnTo>
                <a:lnTo>
                  <a:pt x="250803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0" name="object 49"/>
          <p:cNvSpPr/>
          <p:nvPr/>
        </p:nvSpPr>
        <p:spPr bwMode="auto">
          <a:xfrm>
            <a:off x="4561780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1" name="object 50"/>
          <p:cNvSpPr/>
          <p:nvPr/>
        </p:nvSpPr>
        <p:spPr bwMode="auto">
          <a:xfrm>
            <a:off x="4576172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0"/>
                </a:lnTo>
              </a:path>
            </a:pathLst>
          </a:custGeom>
          <a:ln w="33117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2" name="object 51"/>
          <p:cNvSpPr/>
          <p:nvPr/>
        </p:nvSpPr>
        <p:spPr bwMode="auto">
          <a:xfrm>
            <a:off x="4561780" y="4267359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3" name="object 52"/>
          <p:cNvSpPr/>
          <p:nvPr/>
        </p:nvSpPr>
        <p:spPr bwMode="auto">
          <a:xfrm>
            <a:off x="5283310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4" name="object 53"/>
          <p:cNvSpPr/>
          <p:nvPr/>
        </p:nvSpPr>
        <p:spPr bwMode="auto">
          <a:xfrm>
            <a:off x="4780566" y="4174585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5" extrusionOk="0">
                <a:moveTo>
                  <a:pt x="0" y="0"/>
                </a:moveTo>
                <a:lnTo>
                  <a:pt x="533694" y="0"/>
                </a:lnTo>
              </a:path>
            </a:pathLst>
          </a:custGeom>
          <a:ln w="31556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5" name="object 54"/>
          <p:cNvSpPr/>
          <p:nvPr/>
        </p:nvSpPr>
        <p:spPr bwMode="auto">
          <a:xfrm>
            <a:off x="5518115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836"/>
                </a:lnTo>
              </a:path>
            </a:pathLst>
          </a:custGeom>
          <a:ln w="32037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6" name="object 55"/>
          <p:cNvSpPr/>
          <p:nvPr/>
        </p:nvSpPr>
        <p:spPr bwMode="auto">
          <a:xfrm>
            <a:off x="5282243" y="4267359"/>
            <a:ext cx="250825" cy="30480"/>
          </a:xfrm>
          <a:custGeom>
            <a:avLst/>
            <a:gdLst/>
            <a:ahLst/>
            <a:cxnLst/>
            <a:rect l="l" t="t" r="r" b="b"/>
            <a:pathLst>
              <a:path w="250825" h="30479" extrusionOk="0">
                <a:moveTo>
                  <a:pt x="0" y="30293"/>
                </a:moveTo>
                <a:lnTo>
                  <a:pt x="250803" y="30293"/>
                </a:lnTo>
                <a:lnTo>
                  <a:pt x="250803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7" name="object 56"/>
          <p:cNvSpPr/>
          <p:nvPr/>
        </p:nvSpPr>
        <p:spPr bwMode="auto">
          <a:xfrm>
            <a:off x="5284397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8" name="object 57"/>
          <p:cNvSpPr/>
          <p:nvPr/>
        </p:nvSpPr>
        <p:spPr bwMode="auto">
          <a:xfrm>
            <a:off x="5298796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0"/>
                </a:lnTo>
              </a:path>
            </a:pathLst>
          </a:custGeom>
          <a:ln w="33104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9" name="object 58"/>
          <p:cNvSpPr/>
          <p:nvPr/>
        </p:nvSpPr>
        <p:spPr bwMode="auto">
          <a:xfrm>
            <a:off x="5284397" y="4267359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0" name="object 59"/>
          <p:cNvSpPr/>
          <p:nvPr/>
        </p:nvSpPr>
        <p:spPr bwMode="auto">
          <a:xfrm>
            <a:off x="6005928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1" name="object 60"/>
          <p:cNvSpPr/>
          <p:nvPr/>
        </p:nvSpPr>
        <p:spPr bwMode="auto">
          <a:xfrm>
            <a:off x="5503183" y="4174585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5" extrusionOk="0">
                <a:moveTo>
                  <a:pt x="0" y="0"/>
                </a:moveTo>
                <a:lnTo>
                  <a:pt x="533694" y="0"/>
                </a:lnTo>
              </a:path>
            </a:pathLst>
          </a:custGeom>
          <a:ln w="31556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2" name="object 61"/>
          <p:cNvSpPr/>
          <p:nvPr/>
        </p:nvSpPr>
        <p:spPr bwMode="auto">
          <a:xfrm>
            <a:off x="6240738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836"/>
                </a:lnTo>
              </a:path>
            </a:pathLst>
          </a:custGeom>
          <a:ln w="32049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3" name="object 62"/>
          <p:cNvSpPr/>
          <p:nvPr/>
        </p:nvSpPr>
        <p:spPr bwMode="auto">
          <a:xfrm>
            <a:off x="6004861" y="4267359"/>
            <a:ext cx="250825" cy="30480"/>
          </a:xfrm>
          <a:custGeom>
            <a:avLst/>
            <a:gdLst/>
            <a:ahLst/>
            <a:cxnLst/>
            <a:rect l="l" t="t" r="r" b="b"/>
            <a:pathLst>
              <a:path w="250825" h="30479" extrusionOk="0">
                <a:moveTo>
                  <a:pt x="0" y="30293"/>
                </a:moveTo>
                <a:lnTo>
                  <a:pt x="250803" y="30293"/>
                </a:lnTo>
                <a:lnTo>
                  <a:pt x="250803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4" name="object 63"/>
          <p:cNvSpPr/>
          <p:nvPr/>
        </p:nvSpPr>
        <p:spPr bwMode="auto">
          <a:xfrm>
            <a:off x="6007028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5" name="object 64"/>
          <p:cNvSpPr/>
          <p:nvPr/>
        </p:nvSpPr>
        <p:spPr bwMode="auto">
          <a:xfrm>
            <a:off x="6021419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0"/>
                </a:lnTo>
              </a:path>
            </a:pathLst>
          </a:custGeom>
          <a:ln w="33117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6" name="object 65"/>
          <p:cNvSpPr/>
          <p:nvPr/>
        </p:nvSpPr>
        <p:spPr bwMode="auto">
          <a:xfrm>
            <a:off x="6007028" y="4267359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89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7" name="object 66"/>
          <p:cNvSpPr/>
          <p:nvPr/>
        </p:nvSpPr>
        <p:spPr bwMode="auto">
          <a:xfrm>
            <a:off x="6728558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90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8" name="object 67"/>
          <p:cNvSpPr/>
          <p:nvPr/>
        </p:nvSpPr>
        <p:spPr bwMode="auto">
          <a:xfrm>
            <a:off x="6728558" y="4081810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5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9" name="object 68"/>
          <p:cNvSpPr/>
          <p:nvPr/>
        </p:nvSpPr>
        <p:spPr bwMode="auto">
          <a:xfrm>
            <a:off x="6225812" y="4174585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4" extrusionOk="0">
                <a:moveTo>
                  <a:pt x="0" y="0"/>
                </a:moveTo>
                <a:lnTo>
                  <a:pt x="533694" y="0"/>
                </a:lnTo>
              </a:path>
            </a:pathLst>
          </a:custGeom>
          <a:ln w="31556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0" name="object 69"/>
          <p:cNvSpPr/>
          <p:nvPr/>
        </p:nvSpPr>
        <p:spPr bwMode="auto">
          <a:xfrm>
            <a:off x="6962818" y="408209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5"/>
                </a:lnTo>
              </a:path>
            </a:pathLst>
          </a:custGeom>
          <a:ln w="30950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1" name="object 70"/>
          <p:cNvSpPr/>
          <p:nvPr/>
        </p:nvSpPr>
        <p:spPr bwMode="auto">
          <a:xfrm>
            <a:off x="6727490" y="4190363"/>
            <a:ext cx="32384" cy="77470"/>
          </a:xfrm>
          <a:custGeom>
            <a:avLst/>
            <a:gdLst/>
            <a:ahLst/>
            <a:cxnLst/>
            <a:rect l="l" t="t" r="r" b="b"/>
            <a:pathLst>
              <a:path w="32384" h="77470" extrusionOk="0">
                <a:moveTo>
                  <a:pt x="0" y="0"/>
                </a:moveTo>
                <a:lnTo>
                  <a:pt x="32017" y="0"/>
                </a:lnTo>
                <a:lnTo>
                  <a:pt x="32017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2" name="object 71"/>
          <p:cNvSpPr/>
          <p:nvPr/>
        </p:nvSpPr>
        <p:spPr bwMode="auto">
          <a:xfrm>
            <a:off x="6727490" y="4267359"/>
            <a:ext cx="250825" cy="30480"/>
          </a:xfrm>
          <a:custGeom>
            <a:avLst/>
            <a:gdLst/>
            <a:ahLst/>
            <a:cxnLst/>
            <a:rect l="l" t="t" r="r" b="b"/>
            <a:pathLst>
              <a:path w="250825" h="30479" extrusionOk="0">
                <a:moveTo>
                  <a:pt x="0" y="30293"/>
                </a:moveTo>
                <a:lnTo>
                  <a:pt x="250803" y="30293"/>
                </a:lnTo>
                <a:lnTo>
                  <a:pt x="250803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3" name="object 72"/>
          <p:cNvSpPr/>
          <p:nvPr/>
        </p:nvSpPr>
        <p:spPr bwMode="auto">
          <a:xfrm>
            <a:off x="6732248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90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4" name="object 73"/>
          <p:cNvSpPr/>
          <p:nvPr/>
        </p:nvSpPr>
        <p:spPr bwMode="auto">
          <a:xfrm>
            <a:off x="6747723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0"/>
                </a:lnTo>
              </a:path>
            </a:pathLst>
          </a:custGeom>
          <a:ln w="30950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5" name="object 74"/>
          <p:cNvSpPr/>
          <p:nvPr/>
        </p:nvSpPr>
        <p:spPr bwMode="auto">
          <a:xfrm>
            <a:off x="6732248" y="4267359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90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6" name="object 75"/>
          <p:cNvSpPr/>
          <p:nvPr/>
        </p:nvSpPr>
        <p:spPr bwMode="auto">
          <a:xfrm>
            <a:off x="7453778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90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7" name="object 76"/>
          <p:cNvSpPr/>
          <p:nvPr/>
        </p:nvSpPr>
        <p:spPr bwMode="auto">
          <a:xfrm>
            <a:off x="7453778" y="4081810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5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8" name="object 77"/>
          <p:cNvSpPr/>
          <p:nvPr/>
        </p:nvSpPr>
        <p:spPr bwMode="auto">
          <a:xfrm>
            <a:off x="6951034" y="4081810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5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9" name="object 78"/>
          <p:cNvSpPr/>
          <p:nvPr/>
        </p:nvSpPr>
        <p:spPr bwMode="auto">
          <a:xfrm>
            <a:off x="6951034" y="4174585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4" extrusionOk="0">
                <a:moveTo>
                  <a:pt x="0" y="0"/>
                </a:moveTo>
                <a:lnTo>
                  <a:pt x="533694" y="0"/>
                </a:lnTo>
              </a:path>
            </a:pathLst>
          </a:custGeom>
          <a:ln w="31556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0" name="object 79"/>
          <p:cNvSpPr/>
          <p:nvPr/>
        </p:nvSpPr>
        <p:spPr bwMode="auto">
          <a:xfrm>
            <a:off x="6951034" y="4190363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5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1" name="object 80"/>
          <p:cNvSpPr/>
          <p:nvPr/>
        </p:nvSpPr>
        <p:spPr bwMode="auto">
          <a:xfrm>
            <a:off x="7688039" y="408209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5"/>
                </a:lnTo>
              </a:path>
            </a:pathLst>
          </a:custGeom>
          <a:ln w="30950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2" name="object 81"/>
          <p:cNvSpPr/>
          <p:nvPr/>
        </p:nvSpPr>
        <p:spPr bwMode="auto">
          <a:xfrm>
            <a:off x="7452711" y="4190363"/>
            <a:ext cx="32384" cy="77470"/>
          </a:xfrm>
          <a:custGeom>
            <a:avLst/>
            <a:gdLst/>
            <a:ahLst/>
            <a:cxnLst/>
            <a:rect l="l" t="t" r="r" b="b"/>
            <a:pathLst>
              <a:path w="32384" h="77470" extrusionOk="0">
                <a:moveTo>
                  <a:pt x="0" y="0"/>
                </a:moveTo>
                <a:lnTo>
                  <a:pt x="32017" y="0"/>
                </a:lnTo>
                <a:lnTo>
                  <a:pt x="32017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3" name="object 82"/>
          <p:cNvSpPr/>
          <p:nvPr/>
        </p:nvSpPr>
        <p:spPr bwMode="auto">
          <a:xfrm>
            <a:off x="7452711" y="4267359"/>
            <a:ext cx="250825" cy="30480"/>
          </a:xfrm>
          <a:custGeom>
            <a:avLst/>
            <a:gdLst/>
            <a:ahLst/>
            <a:cxnLst/>
            <a:rect l="l" t="t" r="r" b="b"/>
            <a:pathLst>
              <a:path w="250825" h="30479" extrusionOk="0">
                <a:moveTo>
                  <a:pt x="0" y="30293"/>
                </a:moveTo>
                <a:lnTo>
                  <a:pt x="250803" y="30293"/>
                </a:lnTo>
                <a:lnTo>
                  <a:pt x="250803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4" name="object 83"/>
          <p:cNvSpPr/>
          <p:nvPr/>
        </p:nvSpPr>
        <p:spPr bwMode="auto">
          <a:xfrm>
            <a:off x="7456376" y="4051516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90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5" name="object 84"/>
          <p:cNvSpPr/>
          <p:nvPr/>
        </p:nvSpPr>
        <p:spPr bwMode="auto">
          <a:xfrm>
            <a:off x="7471852" y="408181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0"/>
                </a:lnTo>
              </a:path>
            </a:pathLst>
          </a:custGeom>
          <a:ln w="30950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6" name="object 85"/>
          <p:cNvSpPr/>
          <p:nvPr/>
        </p:nvSpPr>
        <p:spPr bwMode="auto">
          <a:xfrm>
            <a:off x="7456376" y="4267359"/>
            <a:ext cx="250190" cy="30480"/>
          </a:xfrm>
          <a:custGeom>
            <a:avLst/>
            <a:gdLst/>
            <a:ahLst/>
            <a:cxnLst/>
            <a:rect l="l" t="t" r="r" b="b"/>
            <a:pathLst>
              <a:path w="250190" h="30479" extrusionOk="0">
                <a:moveTo>
                  <a:pt x="0" y="30293"/>
                </a:moveTo>
                <a:lnTo>
                  <a:pt x="249736" y="30293"/>
                </a:lnTo>
                <a:lnTo>
                  <a:pt x="249736" y="0"/>
                </a:lnTo>
                <a:lnTo>
                  <a:pt x="0" y="0"/>
                </a:lnTo>
                <a:lnTo>
                  <a:pt x="0" y="3029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7" name="object 86"/>
          <p:cNvSpPr/>
          <p:nvPr/>
        </p:nvSpPr>
        <p:spPr bwMode="auto">
          <a:xfrm>
            <a:off x="8177907" y="4066663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 extrusionOk="0">
                <a:moveTo>
                  <a:pt x="0" y="0"/>
                </a:moveTo>
                <a:lnTo>
                  <a:pt x="249736" y="0"/>
                </a:lnTo>
              </a:path>
            </a:pathLst>
          </a:custGeom>
          <a:ln w="30293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8" name="object 87"/>
          <p:cNvSpPr/>
          <p:nvPr/>
        </p:nvSpPr>
        <p:spPr bwMode="auto">
          <a:xfrm>
            <a:off x="8177907" y="4081810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5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9" name="object 88"/>
          <p:cNvSpPr/>
          <p:nvPr/>
        </p:nvSpPr>
        <p:spPr bwMode="auto">
          <a:xfrm>
            <a:off x="7675163" y="4081810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5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0" name="object 89"/>
          <p:cNvSpPr/>
          <p:nvPr/>
        </p:nvSpPr>
        <p:spPr bwMode="auto">
          <a:xfrm>
            <a:off x="7675163" y="4174585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4" extrusionOk="0">
                <a:moveTo>
                  <a:pt x="0" y="0"/>
                </a:moveTo>
                <a:lnTo>
                  <a:pt x="533694" y="0"/>
                </a:lnTo>
              </a:path>
            </a:pathLst>
          </a:custGeom>
          <a:ln w="31556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1" name="object 90"/>
          <p:cNvSpPr/>
          <p:nvPr/>
        </p:nvSpPr>
        <p:spPr bwMode="auto">
          <a:xfrm>
            <a:off x="7675163" y="4190363"/>
            <a:ext cx="31115" cy="77470"/>
          </a:xfrm>
          <a:custGeom>
            <a:avLst/>
            <a:gdLst/>
            <a:ahLst/>
            <a:cxnLst/>
            <a:rect l="l" t="t" r="r" b="b"/>
            <a:pathLst>
              <a:path w="31115" h="77470" extrusionOk="0">
                <a:moveTo>
                  <a:pt x="0" y="0"/>
                </a:moveTo>
                <a:lnTo>
                  <a:pt x="30950" y="0"/>
                </a:lnTo>
                <a:lnTo>
                  <a:pt x="30950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2" name="object 91"/>
          <p:cNvSpPr/>
          <p:nvPr/>
        </p:nvSpPr>
        <p:spPr bwMode="auto">
          <a:xfrm>
            <a:off x="8412168" y="4082090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 extrusionOk="0">
                <a:moveTo>
                  <a:pt x="0" y="0"/>
                </a:moveTo>
                <a:lnTo>
                  <a:pt x="0" y="185555"/>
                </a:lnTo>
              </a:path>
            </a:pathLst>
          </a:custGeom>
          <a:ln w="30950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3" name="object 92"/>
          <p:cNvSpPr/>
          <p:nvPr/>
        </p:nvSpPr>
        <p:spPr bwMode="auto">
          <a:xfrm>
            <a:off x="8176840" y="4190363"/>
            <a:ext cx="32384" cy="77470"/>
          </a:xfrm>
          <a:custGeom>
            <a:avLst/>
            <a:gdLst/>
            <a:ahLst/>
            <a:cxnLst/>
            <a:rect l="l" t="t" r="r" b="b"/>
            <a:pathLst>
              <a:path w="32384" h="77470" extrusionOk="0">
                <a:moveTo>
                  <a:pt x="0" y="0"/>
                </a:moveTo>
                <a:lnTo>
                  <a:pt x="32017" y="0"/>
                </a:lnTo>
                <a:lnTo>
                  <a:pt x="32017" y="76996"/>
                </a:lnTo>
                <a:lnTo>
                  <a:pt x="0" y="76996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4" name="object 93"/>
          <p:cNvSpPr/>
          <p:nvPr/>
        </p:nvSpPr>
        <p:spPr bwMode="auto">
          <a:xfrm>
            <a:off x="8176840" y="4282507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 extrusionOk="0">
                <a:moveTo>
                  <a:pt x="0" y="0"/>
                </a:moveTo>
                <a:lnTo>
                  <a:pt x="250803" y="0"/>
                </a:lnTo>
              </a:path>
            </a:pathLst>
          </a:custGeom>
          <a:ln w="30293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5" name="object 94"/>
          <p:cNvSpPr/>
          <p:nvPr/>
        </p:nvSpPr>
        <p:spPr bwMode="auto">
          <a:xfrm>
            <a:off x="825633" y="3771513"/>
            <a:ext cx="892796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600" spc="-5">
                <a:solidFill>
                  <a:srgbClr val="128FF8"/>
                </a:solidFill>
                <a:latin typeface="Arial"/>
                <a:cs typeface="Arial"/>
              </a:rPr>
              <a:t>200</a:t>
            </a:r>
            <a:r>
              <a:rPr sz="1600">
                <a:solidFill>
                  <a:srgbClr val="128FF8"/>
                </a:solidFill>
                <a:latin typeface="Arial"/>
                <a:cs typeface="Arial"/>
              </a:rPr>
              <a:t>8</a:t>
            </a:r>
            <a:r>
              <a:rPr lang="fr-FR" sz="1600">
                <a:solidFill>
                  <a:srgbClr val="128FF8"/>
                </a:solidFill>
                <a:latin typeface="Arial"/>
                <a:cs typeface="Arial"/>
              </a:rPr>
              <a:t>     </a:t>
            </a:r>
            <a:r>
              <a:rPr sz="1600" spc="-5">
                <a:solidFill>
                  <a:srgbClr val="128FF8"/>
                </a:solidFill>
                <a:latin typeface="Arial"/>
                <a:cs typeface="Arial"/>
              </a:rPr>
              <a:t>200</a:t>
            </a:r>
            <a:r>
              <a:rPr sz="1600">
                <a:solidFill>
                  <a:srgbClr val="128FF8"/>
                </a:solidFill>
                <a:latin typeface="Arial"/>
                <a:cs typeface="Arial"/>
              </a:rPr>
              <a:t>9</a:t>
            </a:r>
            <a:r>
              <a:rPr lang="fr-FR" sz="1600">
                <a:solidFill>
                  <a:srgbClr val="128FF8"/>
                </a:solidFill>
                <a:latin typeface="Arial"/>
                <a:cs typeface="Arial"/>
              </a:rPr>
              <a:t>    </a:t>
            </a:r>
            <a:r>
              <a:rPr sz="1600" spc="-5">
                <a:solidFill>
                  <a:srgbClr val="128FF8"/>
                </a:solidFill>
                <a:latin typeface="Arial"/>
                <a:cs typeface="Arial"/>
              </a:rPr>
              <a:t>201</a:t>
            </a:r>
            <a:r>
              <a:rPr sz="1600">
                <a:solidFill>
                  <a:srgbClr val="128FF8"/>
                </a:solidFill>
                <a:latin typeface="Arial"/>
                <a:cs typeface="Arial"/>
              </a:rPr>
              <a:t>0</a:t>
            </a:r>
            <a:r>
              <a:rPr lang="fr-FR" sz="1600">
                <a:solidFill>
                  <a:srgbClr val="128FF8"/>
                </a:solidFill>
                <a:latin typeface="Arial"/>
                <a:cs typeface="Arial"/>
              </a:rPr>
              <a:t>     </a:t>
            </a:r>
            <a:r>
              <a:rPr sz="1600" spc="-5">
                <a:solidFill>
                  <a:srgbClr val="128FF8"/>
                </a:solidFill>
                <a:latin typeface="Arial"/>
                <a:cs typeface="Arial"/>
              </a:rPr>
              <a:t>201</a:t>
            </a:r>
            <a:r>
              <a:rPr sz="1600">
                <a:solidFill>
                  <a:srgbClr val="128FF8"/>
                </a:solidFill>
                <a:latin typeface="Arial"/>
                <a:cs typeface="Arial"/>
              </a:rPr>
              <a:t>1	</a:t>
            </a:r>
            <a:r>
              <a:rPr lang="fr-FR" sz="1600">
                <a:solidFill>
                  <a:srgbClr val="128FF8"/>
                </a:solidFill>
                <a:latin typeface="Arial"/>
                <a:cs typeface="Arial"/>
              </a:rPr>
              <a:t>  </a:t>
            </a:r>
            <a:r>
              <a:rPr sz="1600" spc="-5">
                <a:solidFill>
                  <a:srgbClr val="128FF8"/>
                </a:solidFill>
                <a:latin typeface="Arial"/>
                <a:cs typeface="Arial"/>
              </a:rPr>
              <a:t>201</a:t>
            </a:r>
            <a:r>
              <a:rPr sz="1600">
                <a:solidFill>
                  <a:srgbClr val="128FF8"/>
                </a:solidFill>
                <a:latin typeface="Arial"/>
                <a:cs typeface="Arial"/>
              </a:rPr>
              <a:t>2	</a:t>
            </a:r>
            <a:r>
              <a:rPr sz="1600" spc="-5">
                <a:solidFill>
                  <a:srgbClr val="128FF8"/>
                </a:solidFill>
                <a:latin typeface="Arial"/>
                <a:cs typeface="Arial"/>
              </a:rPr>
              <a:t>201</a:t>
            </a:r>
            <a:r>
              <a:rPr sz="1600">
                <a:solidFill>
                  <a:srgbClr val="128FF8"/>
                </a:solidFill>
                <a:latin typeface="Arial"/>
                <a:cs typeface="Arial"/>
              </a:rPr>
              <a:t>3</a:t>
            </a:r>
            <a:r>
              <a:rPr lang="fr-FR" sz="1600">
                <a:solidFill>
                  <a:srgbClr val="128FF8"/>
                </a:solidFill>
                <a:latin typeface="Arial"/>
                <a:cs typeface="Arial"/>
              </a:rPr>
              <a:t>    </a:t>
            </a:r>
            <a:r>
              <a:rPr sz="1600" spc="-5">
                <a:solidFill>
                  <a:srgbClr val="128FF8"/>
                </a:solidFill>
                <a:latin typeface="Arial"/>
                <a:cs typeface="Arial"/>
              </a:rPr>
              <a:t>201</a:t>
            </a:r>
            <a:r>
              <a:rPr sz="1600">
                <a:solidFill>
                  <a:srgbClr val="128FF8"/>
                </a:solidFill>
                <a:latin typeface="Arial"/>
                <a:cs typeface="Arial"/>
              </a:rPr>
              <a:t>4</a:t>
            </a:r>
            <a:r>
              <a:rPr lang="fr-FR" sz="1600">
                <a:solidFill>
                  <a:srgbClr val="128FF8"/>
                </a:solidFill>
                <a:latin typeface="Arial"/>
                <a:cs typeface="Arial"/>
              </a:rPr>
              <a:t>    </a:t>
            </a:r>
            <a:r>
              <a:rPr sz="1600" spc="-5">
                <a:solidFill>
                  <a:srgbClr val="128FF8"/>
                </a:solidFill>
                <a:latin typeface="Arial"/>
                <a:cs typeface="Arial"/>
              </a:rPr>
              <a:t>201</a:t>
            </a:r>
            <a:r>
              <a:rPr sz="1600">
                <a:solidFill>
                  <a:srgbClr val="128FF8"/>
                </a:solidFill>
                <a:latin typeface="Arial"/>
                <a:cs typeface="Arial"/>
              </a:rPr>
              <a:t>5	</a:t>
            </a:r>
            <a:r>
              <a:rPr lang="fr-FR" sz="1600">
                <a:solidFill>
                  <a:srgbClr val="128FF8"/>
                </a:solidFill>
                <a:latin typeface="Arial"/>
                <a:cs typeface="Arial"/>
              </a:rPr>
              <a:t>     </a:t>
            </a:r>
            <a:r>
              <a:rPr sz="1600" spc="-5">
                <a:solidFill>
                  <a:srgbClr val="128FF8"/>
                </a:solidFill>
                <a:latin typeface="Arial"/>
                <a:cs typeface="Arial"/>
              </a:rPr>
              <a:t>201</a:t>
            </a:r>
            <a:r>
              <a:rPr sz="1600">
                <a:solidFill>
                  <a:srgbClr val="128FF8"/>
                </a:solidFill>
                <a:latin typeface="Arial"/>
                <a:cs typeface="Arial"/>
              </a:rPr>
              <a:t>6	</a:t>
            </a:r>
            <a:r>
              <a:rPr lang="fr-FR" sz="1600">
                <a:solidFill>
                  <a:srgbClr val="128FF8"/>
                </a:solidFill>
                <a:latin typeface="Arial"/>
                <a:cs typeface="Arial"/>
              </a:rPr>
              <a:t>  </a:t>
            </a:r>
            <a:r>
              <a:rPr sz="1600" spc="-5">
                <a:solidFill>
                  <a:srgbClr val="128FF8"/>
                </a:solidFill>
                <a:latin typeface="Arial"/>
                <a:cs typeface="Arial"/>
              </a:rPr>
              <a:t>201</a:t>
            </a:r>
            <a:r>
              <a:rPr sz="1600">
                <a:solidFill>
                  <a:srgbClr val="128FF8"/>
                </a:solidFill>
                <a:latin typeface="Arial"/>
                <a:cs typeface="Arial"/>
              </a:rPr>
              <a:t>7	</a:t>
            </a:r>
            <a:r>
              <a:rPr sz="1600" spc="-5">
                <a:solidFill>
                  <a:srgbClr val="128FF8"/>
                </a:solidFill>
                <a:latin typeface="Arial"/>
                <a:cs typeface="Arial"/>
              </a:rPr>
              <a:t>201</a:t>
            </a:r>
            <a:r>
              <a:rPr sz="1600">
                <a:solidFill>
                  <a:srgbClr val="128FF8"/>
                </a:solidFill>
                <a:latin typeface="Arial"/>
                <a:cs typeface="Arial"/>
              </a:rPr>
              <a:t>8</a:t>
            </a:r>
            <a:r>
              <a:rPr lang="fr-FR" sz="1600">
                <a:solidFill>
                  <a:srgbClr val="128FF8"/>
                </a:solidFill>
                <a:latin typeface="Arial"/>
                <a:cs typeface="Arial"/>
              </a:rPr>
              <a:t>     2019 </a:t>
            </a:r>
            <a:endParaRPr sz="1600">
              <a:latin typeface="Arial"/>
              <a:cs typeface="Arial"/>
            </a:endParaRPr>
          </a:p>
        </p:txBody>
      </p:sp>
      <p:sp>
        <p:nvSpPr>
          <p:cNvPr id="96" name="object 95"/>
          <p:cNvSpPr/>
          <p:nvPr/>
        </p:nvSpPr>
        <p:spPr bwMode="auto">
          <a:xfrm>
            <a:off x="929974" y="4332351"/>
            <a:ext cx="266700" cy="800100"/>
          </a:xfrm>
          <a:custGeom>
            <a:avLst/>
            <a:gdLst/>
            <a:ahLst/>
            <a:cxnLst/>
            <a:rect l="l" t="t" r="r" b="b"/>
            <a:pathLst>
              <a:path w="266700" h="800100" extrusionOk="0">
                <a:moveTo>
                  <a:pt x="0" y="668425"/>
                </a:moveTo>
                <a:lnTo>
                  <a:pt x="113886" y="725981"/>
                </a:lnTo>
                <a:lnTo>
                  <a:pt x="134350" y="0"/>
                </a:lnTo>
                <a:lnTo>
                  <a:pt x="153035" y="725981"/>
                </a:lnTo>
                <a:lnTo>
                  <a:pt x="266700" y="668425"/>
                </a:lnTo>
                <a:lnTo>
                  <a:pt x="133461" y="800013"/>
                </a:lnTo>
                <a:lnTo>
                  <a:pt x="0" y="668425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7" name="object 96"/>
          <p:cNvSpPr/>
          <p:nvPr/>
        </p:nvSpPr>
        <p:spPr bwMode="auto">
          <a:xfrm>
            <a:off x="664612" y="5207724"/>
            <a:ext cx="79946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145">
              <a:lnSpc>
                <a:spcPct val="116100"/>
              </a:lnSpc>
              <a:spcBef>
                <a:spcPts val="100"/>
              </a:spcBef>
              <a:defRPr/>
            </a:pPr>
            <a:r>
              <a:rPr sz="1400" spc="5">
                <a:latin typeface="Trebuchet MS"/>
                <a:cs typeface="Trebuchet MS"/>
              </a:rPr>
              <a:t>Création  </a:t>
            </a:r>
            <a:r>
              <a:rPr sz="1400" spc="70">
                <a:latin typeface="Trebuchet MS"/>
                <a:cs typeface="Trebuchet MS"/>
              </a:rPr>
              <a:t>de </a:t>
            </a:r>
            <a:r>
              <a:rPr sz="1400" spc="-5">
                <a:latin typeface="Trebuchet MS"/>
                <a:cs typeface="Trebuchet MS"/>
              </a:rPr>
              <a:t>la</a:t>
            </a:r>
            <a:r>
              <a:rPr sz="1400" spc="-285">
                <a:latin typeface="Trebuchet MS"/>
                <a:cs typeface="Trebuchet MS"/>
              </a:rPr>
              <a:t> </a:t>
            </a:r>
            <a:r>
              <a:rPr sz="1400" spc="50">
                <a:latin typeface="Trebuchet MS"/>
                <a:cs typeface="Trebuchet MS"/>
              </a:rPr>
              <a:t>DISI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8" name="object 97"/>
          <p:cNvSpPr/>
          <p:nvPr/>
        </p:nvSpPr>
        <p:spPr bwMode="auto">
          <a:xfrm>
            <a:off x="1423502" y="2506713"/>
            <a:ext cx="20821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latin typeface="Trebuchet MS"/>
                <a:cs typeface="Trebuchet MS"/>
              </a:rPr>
              <a:t>Université </a:t>
            </a:r>
            <a:r>
              <a:rPr sz="1400" spc="50">
                <a:latin typeface="Trebuchet MS"/>
                <a:cs typeface="Trebuchet MS"/>
              </a:rPr>
              <a:t>Numérique</a:t>
            </a:r>
            <a:r>
              <a:rPr sz="1400" spc="-204">
                <a:latin typeface="Trebuchet MS"/>
                <a:cs typeface="Trebuchet MS"/>
              </a:rPr>
              <a:t> </a:t>
            </a:r>
            <a:r>
              <a:rPr sz="1400" spc="50">
                <a:latin typeface="Trebuchet MS"/>
                <a:cs typeface="Trebuchet MS"/>
              </a:rPr>
              <a:t>en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9" name="object 98"/>
          <p:cNvSpPr/>
          <p:nvPr/>
        </p:nvSpPr>
        <p:spPr bwMode="auto">
          <a:xfrm>
            <a:off x="1810307" y="2719997"/>
            <a:ext cx="130873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975" marR="5080" indent="-422909">
              <a:lnSpc>
                <a:spcPct val="116100"/>
              </a:lnSpc>
              <a:spcBef>
                <a:spcPts val="100"/>
              </a:spcBef>
              <a:defRPr/>
            </a:pPr>
            <a:r>
              <a:rPr sz="1400" spc="55">
                <a:latin typeface="Trebuchet MS"/>
                <a:cs typeface="Trebuchet MS"/>
              </a:rPr>
              <a:t>Région</a:t>
            </a:r>
            <a:r>
              <a:rPr sz="1400" spc="-130">
                <a:latin typeface="Trebuchet MS"/>
                <a:cs typeface="Trebuchet MS"/>
              </a:rPr>
              <a:t> </a:t>
            </a:r>
            <a:r>
              <a:rPr sz="1400" spc="5">
                <a:latin typeface="Trebuchet MS"/>
                <a:cs typeface="Trebuchet MS"/>
              </a:rPr>
              <a:t>Picardie  </a:t>
            </a:r>
            <a:r>
              <a:rPr sz="1400" spc="25">
                <a:latin typeface="Trebuchet MS"/>
                <a:cs typeface="Trebuchet MS"/>
              </a:rPr>
              <a:t>(UNR)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0" name="object 99"/>
          <p:cNvSpPr/>
          <p:nvPr/>
        </p:nvSpPr>
        <p:spPr bwMode="auto">
          <a:xfrm>
            <a:off x="3833092" y="4332325"/>
            <a:ext cx="266700" cy="504825"/>
          </a:xfrm>
          <a:custGeom>
            <a:avLst/>
            <a:gdLst/>
            <a:ahLst/>
            <a:cxnLst/>
            <a:rect l="l" t="t" r="r" b="b"/>
            <a:pathLst>
              <a:path w="266700" h="504825" extrusionOk="0">
                <a:moveTo>
                  <a:pt x="0" y="372394"/>
                </a:moveTo>
                <a:lnTo>
                  <a:pt x="113886" y="430316"/>
                </a:lnTo>
                <a:lnTo>
                  <a:pt x="114999" y="372394"/>
                </a:lnTo>
                <a:lnTo>
                  <a:pt x="134350" y="0"/>
                </a:lnTo>
                <a:lnTo>
                  <a:pt x="151923" y="372394"/>
                </a:lnTo>
                <a:lnTo>
                  <a:pt x="153035" y="430316"/>
                </a:lnTo>
                <a:lnTo>
                  <a:pt x="266700" y="372394"/>
                </a:lnTo>
                <a:lnTo>
                  <a:pt x="133461" y="504819"/>
                </a:lnTo>
                <a:lnTo>
                  <a:pt x="0" y="372394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1" name="object 100"/>
          <p:cNvSpPr/>
          <p:nvPr/>
        </p:nvSpPr>
        <p:spPr bwMode="auto">
          <a:xfrm>
            <a:off x="2367398" y="3302780"/>
            <a:ext cx="266700" cy="504825"/>
          </a:xfrm>
          <a:custGeom>
            <a:avLst/>
            <a:gdLst/>
            <a:ahLst/>
            <a:cxnLst/>
            <a:rect l="l" t="t" r="r" b="b"/>
            <a:pathLst>
              <a:path w="266700" h="504825" extrusionOk="0">
                <a:moveTo>
                  <a:pt x="266700" y="132424"/>
                </a:moveTo>
                <a:lnTo>
                  <a:pt x="152813" y="74502"/>
                </a:lnTo>
                <a:lnTo>
                  <a:pt x="151700" y="132424"/>
                </a:lnTo>
                <a:lnTo>
                  <a:pt x="132349" y="504819"/>
                </a:lnTo>
                <a:lnTo>
                  <a:pt x="114776" y="132424"/>
                </a:lnTo>
                <a:lnTo>
                  <a:pt x="113664" y="74502"/>
                </a:lnTo>
                <a:lnTo>
                  <a:pt x="0" y="132424"/>
                </a:lnTo>
                <a:lnTo>
                  <a:pt x="133238" y="0"/>
                </a:lnTo>
                <a:lnTo>
                  <a:pt x="266700" y="132424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2" name="object 101"/>
          <p:cNvSpPr/>
          <p:nvPr/>
        </p:nvSpPr>
        <p:spPr bwMode="auto">
          <a:xfrm>
            <a:off x="2897747" y="4853876"/>
            <a:ext cx="2207653" cy="491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6100"/>
              </a:lnSpc>
              <a:spcBef>
                <a:spcPts val="100"/>
              </a:spcBef>
              <a:defRPr/>
            </a:pPr>
            <a:r>
              <a:rPr lang="fr-FR" sz="1400">
                <a:solidFill>
                  <a:srgbClr val="C00000"/>
                </a:solidFill>
                <a:latin typeface="Trebuchet MS"/>
                <a:cs typeface="Trebuchet MS"/>
              </a:rPr>
              <a:t>Journée d’accueil des nouveaux personnels</a:t>
            </a:r>
            <a:endParaRPr sz="140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103" name="object 102"/>
          <p:cNvSpPr/>
          <p:nvPr/>
        </p:nvSpPr>
        <p:spPr bwMode="auto">
          <a:xfrm>
            <a:off x="3581400" y="2631173"/>
            <a:ext cx="220933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fr-FR" sz="1400">
                <a:solidFill>
                  <a:srgbClr val="C00000"/>
                </a:solidFill>
                <a:latin typeface="Trebuchet MS"/>
                <a:cs typeface="Trebuchet MS"/>
              </a:rPr>
              <a:t>Premier plan de formation des enseignants chercheurs</a:t>
            </a:r>
            <a:endParaRPr sz="140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104" name="object 104"/>
          <p:cNvSpPr/>
          <p:nvPr/>
        </p:nvSpPr>
        <p:spPr bwMode="auto">
          <a:xfrm>
            <a:off x="4556027" y="3217121"/>
            <a:ext cx="266700" cy="590549"/>
          </a:xfrm>
          <a:custGeom>
            <a:avLst/>
            <a:gdLst/>
            <a:ahLst/>
            <a:cxnLst/>
            <a:rect l="l" t="t" r="r" b="b"/>
            <a:pathLst>
              <a:path w="266700" h="590550" extrusionOk="0">
                <a:moveTo>
                  <a:pt x="266700" y="131683"/>
                </a:moveTo>
                <a:lnTo>
                  <a:pt x="152813" y="74085"/>
                </a:lnTo>
                <a:lnTo>
                  <a:pt x="151700" y="131683"/>
                </a:lnTo>
                <a:lnTo>
                  <a:pt x="132349" y="590465"/>
                </a:lnTo>
                <a:lnTo>
                  <a:pt x="114776" y="131683"/>
                </a:lnTo>
                <a:lnTo>
                  <a:pt x="113664" y="74085"/>
                </a:lnTo>
                <a:lnTo>
                  <a:pt x="0" y="131683"/>
                </a:lnTo>
                <a:lnTo>
                  <a:pt x="133238" y="0"/>
                </a:lnTo>
                <a:lnTo>
                  <a:pt x="266700" y="13168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5" name="object 105"/>
          <p:cNvSpPr/>
          <p:nvPr/>
        </p:nvSpPr>
        <p:spPr bwMode="auto">
          <a:xfrm>
            <a:off x="5770200" y="2264707"/>
            <a:ext cx="3145200" cy="241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defRPr/>
            </a:pPr>
            <a:r>
              <a:rPr lang="fr-FR" sz="1400" spc="50" dirty="0" smtClean="0">
                <a:solidFill>
                  <a:srgbClr val="0070C0"/>
                </a:solidFill>
                <a:latin typeface="Trebuchet MS"/>
                <a:cs typeface="Trebuchet MS"/>
              </a:rPr>
              <a:t>Création de la CAP-Numérique</a:t>
            </a:r>
            <a:endParaRPr sz="14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106" name="object 106"/>
          <p:cNvSpPr/>
          <p:nvPr/>
        </p:nvSpPr>
        <p:spPr bwMode="auto">
          <a:xfrm>
            <a:off x="6714316" y="2617148"/>
            <a:ext cx="266700" cy="1190625"/>
          </a:xfrm>
          <a:custGeom>
            <a:avLst/>
            <a:gdLst/>
            <a:ahLst/>
            <a:cxnLst/>
            <a:rect l="l" t="t" r="r" b="b"/>
            <a:pathLst>
              <a:path w="266700" h="1190625" extrusionOk="0">
                <a:moveTo>
                  <a:pt x="266700" y="131983"/>
                </a:moveTo>
                <a:lnTo>
                  <a:pt x="152813" y="74254"/>
                </a:lnTo>
                <a:lnTo>
                  <a:pt x="132349" y="1190375"/>
                </a:lnTo>
                <a:lnTo>
                  <a:pt x="113664" y="74254"/>
                </a:lnTo>
                <a:lnTo>
                  <a:pt x="0" y="131983"/>
                </a:lnTo>
                <a:lnTo>
                  <a:pt x="133238" y="0"/>
                </a:lnTo>
                <a:lnTo>
                  <a:pt x="266700" y="13198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7" name="object 107"/>
          <p:cNvSpPr/>
          <p:nvPr/>
        </p:nvSpPr>
        <p:spPr bwMode="auto">
          <a:xfrm>
            <a:off x="7114164" y="2788691"/>
            <a:ext cx="233362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 marR="5080" indent="-358140">
              <a:lnSpc>
                <a:spcPct val="116100"/>
              </a:lnSpc>
              <a:spcBef>
                <a:spcPts val="100"/>
              </a:spcBef>
              <a:defRPr/>
            </a:pPr>
            <a:r>
              <a:rPr sz="1400" spc="50">
                <a:latin typeface="Trebuchet MS"/>
                <a:cs typeface="Trebuchet MS"/>
              </a:rPr>
              <a:t>Dépôt</a:t>
            </a:r>
            <a:r>
              <a:rPr sz="1400" spc="-85">
                <a:latin typeface="Trebuchet MS"/>
                <a:cs typeface="Trebuchet MS"/>
              </a:rPr>
              <a:t> </a:t>
            </a:r>
            <a:r>
              <a:rPr sz="1400" spc="60">
                <a:latin typeface="Trebuchet MS"/>
                <a:cs typeface="Trebuchet MS"/>
              </a:rPr>
              <a:t>d'un</a:t>
            </a:r>
            <a:r>
              <a:rPr sz="1400" spc="-85">
                <a:latin typeface="Trebuchet MS"/>
                <a:cs typeface="Trebuchet MS"/>
              </a:rPr>
              <a:t> </a:t>
            </a:r>
            <a:r>
              <a:rPr sz="1400" spc="50">
                <a:latin typeface="Trebuchet MS"/>
                <a:cs typeface="Trebuchet MS"/>
              </a:rPr>
              <a:t>nouveau</a:t>
            </a:r>
            <a:r>
              <a:rPr sz="1400" spc="-85">
                <a:latin typeface="Trebuchet MS"/>
                <a:cs typeface="Trebuchet MS"/>
              </a:rPr>
              <a:t> </a:t>
            </a:r>
            <a:r>
              <a:rPr sz="1400" spc="40">
                <a:latin typeface="Trebuchet MS"/>
                <a:cs typeface="Trebuchet MS"/>
              </a:rPr>
              <a:t>dossier  </a:t>
            </a:r>
            <a:r>
              <a:rPr sz="1400" spc="50">
                <a:latin typeface="Trebuchet MS"/>
                <a:cs typeface="Trebuchet MS"/>
              </a:rPr>
              <a:t>Mission</a:t>
            </a:r>
            <a:r>
              <a:rPr sz="1400" spc="-80">
                <a:latin typeface="Trebuchet MS"/>
                <a:cs typeface="Trebuchet MS"/>
              </a:rPr>
              <a:t> </a:t>
            </a:r>
            <a:r>
              <a:rPr sz="1400" spc="50">
                <a:latin typeface="Trebuchet MS"/>
                <a:cs typeface="Trebuchet MS"/>
              </a:rPr>
              <a:t>Numérique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8" name="object 108"/>
          <p:cNvSpPr/>
          <p:nvPr/>
        </p:nvSpPr>
        <p:spPr bwMode="auto">
          <a:xfrm>
            <a:off x="8148413" y="3369472"/>
            <a:ext cx="266700" cy="438149"/>
          </a:xfrm>
          <a:custGeom>
            <a:avLst/>
            <a:gdLst/>
            <a:ahLst/>
            <a:cxnLst/>
            <a:rect l="l" t="t" r="r" b="b"/>
            <a:pathLst>
              <a:path w="266700" h="438150" extrusionOk="0">
                <a:moveTo>
                  <a:pt x="266700" y="132436"/>
                </a:moveTo>
                <a:lnTo>
                  <a:pt x="152813" y="74509"/>
                </a:lnTo>
                <a:lnTo>
                  <a:pt x="151700" y="132436"/>
                </a:lnTo>
                <a:lnTo>
                  <a:pt x="132349" y="438127"/>
                </a:lnTo>
                <a:lnTo>
                  <a:pt x="114776" y="132436"/>
                </a:lnTo>
                <a:lnTo>
                  <a:pt x="113664" y="74509"/>
                </a:lnTo>
                <a:lnTo>
                  <a:pt x="0" y="132436"/>
                </a:lnTo>
                <a:lnTo>
                  <a:pt x="133238" y="0"/>
                </a:lnTo>
                <a:lnTo>
                  <a:pt x="266700" y="132436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9" name="object 109"/>
          <p:cNvSpPr/>
          <p:nvPr/>
        </p:nvSpPr>
        <p:spPr bwMode="auto">
          <a:xfrm>
            <a:off x="5278376" y="4332376"/>
            <a:ext cx="266700" cy="962025"/>
          </a:xfrm>
          <a:custGeom>
            <a:avLst/>
            <a:gdLst/>
            <a:ahLst/>
            <a:cxnLst/>
            <a:rect l="l" t="t" r="r" b="b"/>
            <a:pathLst>
              <a:path w="266700" h="962025" extrusionOk="0">
                <a:moveTo>
                  <a:pt x="0" y="829301"/>
                </a:moveTo>
                <a:lnTo>
                  <a:pt x="113886" y="887287"/>
                </a:lnTo>
                <a:lnTo>
                  <a:pt x="134350" y="0"/>
                </a:lnTo>
                <a:lnTo>
                  <a:pt x="153035" y="887287"/>
                </a:lnTo>
                <a:lnTo>
                  <a:pt x="266700" y="829301"/>
                </a:lnTo>
                <a:lnTo>
                  <a:pt x="133461" y="961873"/>
                </a:lnTo>
                <a:lnTo>
                  <a:pt x="0" y="829301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0" name="object 110"/>
          <p:cNvSpPr/>
          <p:nvPr/>
        </p:nvSpPr>
        <p:spPr bwMode="auto">
          <a:xfrm>
            <a:off x="4659624" y="5316144"/>
            <a:ext cx="1506220" cy="51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16100"/>
              </a:lnSpc>
              <a:spcBef>
                <a:spcPts val="100"/>
              </a:spcBef>
              <a:defRPr/>
            </a:pPr>
            <a:r>
              <a:rPr sz="1400" spc="80">
                <a:latin typeface="Trebuchet MS"/>
                <a:cs typeface="Trebuchet MS"/>
              </a:rPr>
              <a:t>Schéma</a:t>
            </a:r>
            <a:r>
              <a:rPr sz="1400" spc="-120">
                <a:latin typeface="Trebuchet MS"/>
                <a:cs typeface="Trebuchet MS"/>
              </a:rPr>
              <a:t> </a:t>
            </a:r>
            <a:r>
              <a:rPr sz="1400" spc="5">
                <a:latin typeface="Trebuchet MS"/>
                <a:cs typeface="Trebuchet MS"/>
              </a:rPr>
              <a:t>Directeur  </a:t>
            </a:r>
            <a:r>
              <a:rPr sz="1400" spc="75">
                <a:latin typeface="Trebuchet MS"/>
                <a:cs typeface="Trebuchet MS"/>
              </a:rPr>
              <a:t>du</a:t>
            </a:r>
            <a:r>
              <a:rPr sz="1400" spc="-95">
                <a:latin typeface="Trebuchet MS"/>
                <a:cs typeface="Trebuchet MS"/>
              </a:rPr>
              <a:t> </a:t>
            </a:r>
            <a:r>
              <a:rPr sz="1400" spc="50">
                <a:latin typeface="Trebuchet MS"/>
                <a:cs typeface="Trebuchet MS"/>
              </a:rPr>
              <a:t>Numérique</a:t>
            </a:r>
            <a:endParaRPr lang="fr-FR" sz="1400" spc="50">
              <a:latin typeface="Trebuchet MS"/>
              <a:cs typeface="Trebuchet MS"/>
            </a:endParaRPr>
          </a:p>
        </p:txBody>
      </p:sp>
      <p:sp>
        <p:nvSpPr>
          <p:cNvPr id="111" name="object 111"/>
          <p:cNvSpPr/>
          <p:nvPr/>
        </p:nvSpPr>
        <p:spPr bwMode="auto">
          <a:xfrm>
            <a:off x="8191500" y="4332350"/>
            <a:ext cx="266700" cy="918101"/>
          </a:xfrm>
          <a:custGeom>
            <a:avLst/>
            <a:gdLst/>
            <a:ahLst/>
            <a:cxnLst/>
            <a:rect l="l" t="t" r="r" b="b"/>
            <a:pathLst>
              <a:path w="266700" h="723900" extrusionOk="0">
                <a:moveTo>
                  <a:pt x="0" y="592039"/>
                </a:moveTo>
                <a:lnTo>
                  <a:pt x="113886" y="649690"/>
                </a:lnTo>
                <a:lnTo>
                  <a:pt x="114999" y="592039"/>
                </a:lnTo>
                <a:lnTo>
                  <a:pt x="134350" y="0"/>
                </a:lnTo>
                <a:lnTo>
                  <a:pt x="151923" y="592039"/>
                </a:lnTo>
                <a:lnTo>
                  <a:pt x="153035" y="649690"/>
                </a:lnTo>
                <a:lnTo>
                  <a:pt x="266700" y="592039"/>
                </a:lnTo>
                <a:lnTo>
                  <a:pt x="133461" y="723844"/>
                </a:lnTo>
                <a:lnTo>
                  <a:pt x="0" y="592039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2" name="object 112"/>
          <p:cNvSpPr/>
          <p:nvPr/>
        </p:nvSpPr>
        <p:spPr bwMode="auto">
          <a:xfrm>
            <a:off x="7800340" y="5173620"/>
            <a:ext cx="1115060" cy="69378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370"/>
              </a:spcBef>
              <a:defRPr/>
            </a:pPr>
            <a:r>
              <a:rPr lang="fr-FR" sz="1400" spc="60">
                <a:solidFill>
                  <a:srgbClr val="C00000"/>
                </a:solidFill>
                <a:latin typeface="Trebuchet MS"/>
                <a:cs typeface="Trebuchet MS"/>
              </a:rPr>
              <a:t>Formation des MCF stagiaires</a:t>
            </a:r>
            <a:endParaRPr sz="140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113" name="object 95"/>
          <p:cNvSpPr/>
          <p:nvPr/>
        </p:nvSpPr>
        <p:spPr bwMode="auto">
          <a:xfrm>
            <a:off x="1676400" y="4343400"/>
            <a:ext cx="266700" cy="1445000"/>
          </a:xfrm>
          <a:custGeom>
            <a:avLst/>
            <a:gdLst/>
            <a:ahLst/>
            <a:cxnLst/>
            <a:rect l="l" t="t" r="r" b="b"/>
            <a:pathLst>
              <a:path w="266700" h="800100" extrusionOk="0">
                <a:moveTo>
                  <a:pt x="0" y="668425"/>
                </a:moveTo>
                <a:lnTo>
                  <a:pt x="113886" y="725981"/>
                </a:lnTo>
                <a:lnTo>
                  <a:pt x="134350" y="0"/>
                </a:lnTo>
                <a:lnTo>
                  <a:pt x="153035" y="725981"/>
                </a:lnTo>
                <a:lnTo>
                  <a:pt x="266700" y="668425"/>
                </a:lnTo>
                <a:lnTo>
                  <a:pt x="133461" y="800013"/>
                </a:lnTo>
                <a:lnTo>
                  <a:pt x="0" y="668425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4" name="object 96"/>
          <p:cNvSpPr/>
          <p:nvPr/>
        </p:nvSpPr>
        <p:spPr bwMode="auto">
          <a:xfrm>
            <a:off x="1143000" y="5803706"/>
            <a:ext cx="1586951" cy="101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145">
              <a:lnSpc>
                <a:spcPct val="116100"/>
              </a:lnSpc>
              <a:spcBef>
                <a:spcPts val="100"/>
              </a:spcBef>
              <a:defRPr/>
            </a:pPr>
            <a:r>
              <a:rPr lang="fr-FR" sz="1400" spc="5">
                <a:solidFill>
                  <a:srgbClr val="C00000"/>
                </a:solidFill>
                <a:latin typeface="Trebuchet MS"/>
                <a:cs typeface="Trebuchet MS"/>
              </a:rPr>
              <a:t>Parcours de formation : connaissance du milieu universitaire</a:t>
            </a:r>
            <a:endParaRPr sz="140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115" name="object 99"/>
          <p:cNvSpPr/>
          <p:nvPr/>
        </p:nvSpPr>
        <p:spPr bwMode="auto">
          <a:xfrm>
            <a:off x="7467600" y="4295775"/>
            <a:ext cx="266700" cy="704330"/>
          </a:xfrm>
          <a:custGeom>
            <a:avLst/>
            <a:gdLst/>
            <a:ahLst/>
            <a:cxnLst/>
            <a:rect l="l" t="t" r="r" b="b"/>
            <a:pathLst>
              <a:path w="266700" h="504825" extrusionOk="0">
                <a:moveTo>
                  <a:pt x="0" y="372394"/>
                </a:moveTo>
                <a:lnTo>
                  <a:pt x="113886" y="430316"/>
                </a:lnTo>
                <a:lnTo>
                  <a:pt x="114999" y="372394"/>
                </a:lnTo>
                <a:lnTo>
                  <a:pt x="134350" y="0"/>
                </a:lnTo>
                <a:lnTo>
                  <a:pt x="151923" y="372394"/>
                </a:lnTo>
                <a:lnTo>
                  <a:pt x="153035" y="430316"/>
                </a:lnTo>
                <a:lnTo>
                  <a:pt x="266700" y="372394"/>
                </a:lnTo>
                <a:lnTo>
                  <a:pt x="133461" y="504819"/>
                </a:lnTo>
                <a:lnTo>
                  <a:pt x="0" y="372394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6" name="object 110"/>
          <p:cNvSpPr/>
          <p:nvPr/>
        </p:nvSpPr>
        <p:spPr bwMode="auto">
          <a:xfrm>
            <a:off x="6875779" y="4918836"/>
            <a:ext cx="1506220" cy="241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16100"/>
              </a:lnSpc>
              <a:spcBef>
                <a:spcPts val="100"/>
              </a:spcBef>
              <a:defRPr/>
            </a:pPr>
            <a:r>
              <a:rPr lang="fr-FR" sz="1400" spc="80">
                <a:solidFill>
                  <a:srgbClr val="92D050"/>
                </a:solidFill>
                <a:latin typeface="Trebuchet MS"/>
                <a:cs typeface="Trebuchet MS"/>
              </a:rPr>
              <a:t>Création du SIP</a:t>
            </a:r>
            <a:endParaRPr lang="fr-FR" sz="1400" spc="50">
              <a:solidFill>
                <a:srgbClr val="92D050"/>
              </a:solidFill>
              <a:latin typeface="Trebuchet MS"/>
              <a:cs typeface="Trebuchet MS"/>
            </a:endParaRPr>
          </a:p>
        </p:txBody>
      </p:sp>
      <p:sp>
        <p:nvSpPr>
          <p:cNvPr id="117" name="object 99"/>
          <p:cNvSpPr/>
          <p:nvPr/>
        </p:nvSpPr>
        <p:spPr bwMode="auto">
          <a:xfrm>
            <a:off x="4572000" y="4267201"/>
            <a:ext cx="266700" cy="277064"/>
          </a:xfrm>
          <a:custGeom>
            <a:avLst/>
            <a:gdLst/>
            <a:ahLst/>
            <a:cxnLst/>
            <a:rect l="l" t="t" r="r" b="b"/>
            <a:pathLst>
              <a:path w="266700" h="504825" extrusionOk="0">
                <a:moveTo>
                  <a:pt x="0" y="372394"/>
                </a:moveTo>
                <a:lnTo>
                  <a:pt x="113886" y="430316"/>
                </a:lnTo>
                <a:lnTo>
                  <a:pt x="114999" y="372394"/>
                </a:lnTo>
                <a:lnTo>
                  <a:pt x="134350" y="0"/>
                </a:lnTo>
                <a:lnTo>
                  <a:pt x="151923" y="372394"/>
                </a:lnTo>
                <a:lnTo>
                  <a:pt x="153035" y="430316"/>
                </a:lnTo>
                <a:lnTo>
                  <a:pt x="266700" y="372394"/>
                </a:lnTo>
                <a:lnTo>
                  <a:pt x="133461" y="504819"/>
                </a:lnTo>
                <a:lnTo>
                  <a:pt x="0" y="372394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8" name="object 101"/>
          <p:cNvSpPr/>
          <p:nvPr/>
        </p:nvSpPr>
        <p:spPr bwMode="auto">
          <a:xfrm>
            <a:off x="4114800" y="4495800"/>
            <a:ext cx="2207653" cy="241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6100"/>
              </a:lnSpc>
              <a:spcBef>
                <a:spcPts val="100"/>
              </a:spcBef>
              <a:defRPr/>
            </a:pPr>
            <a:r>
              <a:rPr lang="fr-FR" sz="1400">
                <a:solidFill>
                  <a:srgbClr val="0070C0"/>
                </a:solidFill>
                <a:latin typeface="Trebuchet MS"/>
                <a:cs typeface="Trebuchet MS"/>
              </a:rPr>
              <a:t>Petit déjeuner numérique</a:t>
            </a:r>
            <a:endParaRPr sz="140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119" name="object 99"/>
          <p:cNvSpPr/>
          <p:nvPr/>
        </p:nvSpPr>
        <p:spPr bwMode="auto">
          <a:xfrm>
            <a:off x="6743700" y="4267200"/>
            <a:ext cx="266700" cy="277064"/>
          </a:xfrm>
          <a:custGeom>
            <a:avLst/>
            <a:gdLst/>
            <a:ahLst/>
            <a:cxnLst/>
            <a:rect l="l" t="t" r="r" b="b"/>
            <a:pathLst>
              <a:path w="266700" h="504825" extrusionOk="0">
                <a:moveTo>
                  <a:pt x="0" y="372394"/>
                </a:moveTo>
                <a:lnTo>
                  <a:pt x="113886" y="430316"/>
                </a:lnTo>
                <a:lnTo>
                  <a:pt x="114999" y="372394"/>
                </a:lnTo>
                <a:lnTo>
                  <a:pt x="134350" y="0"/>
                </a:lnTo>
                <a:lnTo>
                  <a:pt x="151923" y="372394"/>
                </a:lnTo>
                <a:lnTo>
                  <a:pt x="153035" y="430316"/>
                </a:lnTo>
                <a:lnTo>
                  <a:pt x="266700" y="372394"/>
                </a:lnTo>
                <a:lnTo>
                  <a:pt x="133461" y="504819"/>
                </a:lnTo>
                <a:lnTo>
                  <a:pt x="0" y="372394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0" name="object 101"/>
          <p:cNvSpPr/>
          <p:nvPr/>
        </p:nvSpPr>
        <p:spPr bwMode="auto">
          <a:xfrm>
            <a:off x="6326747" y="4495800"/>
            <a:ext cx="2207653" cy="525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6100"/>
              </a:lnSpc>
              <a:spcBef>
                <a:spcPts val="100"/>
              </a:spcBef>
              <a:defRPr/>
            </a:pPr>
            <a:r>
              <a:rPr lang="fr-FR" sz="1400" dirty="0">
                <a:solidFill>
                  <a:srgbClr val="0070C0"/>
                </a:solidFill>
                <a:latin typeface="Trebuchet MS"/>
                <a:cs typeface="Trebuchet MS"/>
              </a:rPr>
              <a:t>Déjeuner </a:t>
            </a:r>
            <a:endParaRPr dirty="0"/>
          </a:p>
          <a:p>
            <a:pPr marR="5080">
              <a:lnSpc>
                <a:spcPct val="116100"/>
              </a:lnSpc>
              <a:spcBef>
                <a:spcPts val="100"/>
              </a:spcBef>
              <a:defRPr/>
            </a:pPr>
            <a:r>
              <a:rPr lang="fr-FR" sz="1400" dirty="0">
                <a:solidFill>
                  <a:srgbClr val="0070C0"/>
                </a:solidFill>
                <a:latin typeface="Trebuchet MS"/>
                <a:cs typeface="Trebuchet MS"/>
              </a:rPr>
              <a:t>numérique</a:t>
            </a:r>
            <a:endParaRPr sz="1400" dirty="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  <p:sp>
        <p:nvSpPr>
          <p:cNvPr id="121" name="object 89"/>
          <p:cNvSpPr/>
          <p:nvPr/>
        </p:nvSpPr>
        <p:spPr bwMode="auto">
          <a:xfrm>
            <a:off x="8457565" y="4191000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4" extrusionOk="0">
                <a:moveTo>
                  <a:pt x="0" y="0"/>
                </a:moveTo>
                <a:lnTo>
                  <a:pt x="533694" y="0"/>
                </a:lnTo>
              </a:path>
            </a:pathLst>
          </a:custGeom>
          <a:ln w="31556">
            <a:solidFill>
              <a:srgbClr val="128FF8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22" name="Groupe 2"/>
          <p:cNvGrpSpPr/>
          <p:nvPr/>
        </p:nvGrpSpPr>
        <p:grpSpPr bwMode="auto">
          <a:xfrm>
            <a:off x="8991600" y="4056576"/>
            <a:ext cx="263442" cy="210623"/>
            <a:chOff x="9032958" y="4056576"/>
            <a:chExt cx="263442" cy="210623"/>
          </a:xfrm>
        </p:grpSpPr>
        <p:sp>
          <p:nvSpPr>
            <p:cNvPr id="123" name="object 86"/>
            <p:cNvSpPr/>
            <p:nvPr/>
          </p:nvSpPr>
          <p:spPr bwMode="auto">
            <a:xfrm>
              <a:off x="9032958" y="4056576"/>
              <a:ext cx="250190" cy="0"/>
            </a:xfrm>
            <a:custGeom>
              <a:avLst/>
              <a:gdLst/>
              <a:ahLst/>
              <a:cxnLst/>
              <a:rect l="l" t="t" r="r" b="b"/>
              <a:pathLst>
                <a:path w="250190" extrusionOk="0">
                  <a:moveTo>
                    <a:pt x="0" y="0"/>
                  </a:moveTo>
                  <a:lnTo>
                    <a:pt x="249736" y="0"/>
                  </a:lnTo>
                </a:path>
              </a:pathLst>
            </a:custGeom>
            <a:grpFill/>
            <a:ln w="30293">
              <a:solidFill>
                <a:srgbClr val="128FF8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4" name="object 91"/>
            <p:cNvSpPr/>
            <p:nvPr/>
          </p:nvSpPr>
          <p:spPr bwMode="auto">
            <a:xfrm>
              <a:off x="9058827" y="4063202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 extrusionOk="0">
                  <a:moveTo>
                    <a:pt x="0" y="0"/>
                  </a:moveTo>
                  <a:lnTo>
                    <a:pt x="0" y="185555"/>
                  </a:lnTo>
                </a:path>
              </a:pathLst>
            </a:custGeom>
            <a:grpFill/>
            <a:ln w="30950">
              <a:solidFill>
                <a:srgbClr val="128FF8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5" name="object 91"/>
            <p:cNvSpPr/>
            <p:nvPr/>
          </p:nvSpPr>
          <p:spPr bwMode="auto">
            <a:xfrm>
              <a:off x="9283148" y="4081145"/>
              <a:ext cx="0" cy="186055"/>
            </a:xfrm>
            <a:custGeom>
              <a:avLst/>
              <a:gdLst/>
              <a:ahLst/>
              <a:cxnLst/>
              <a:rect l="l" t="t" r="r" b="b"/>
              <a:pathLst>
                <a:path h="186054" extrusionOk="0">
                  <a:moveTo>
                    <a:pt x="0" y="0"/>
                  </a:moveTo>
                  <a:lnTo>
                    <a:pt x="0" y="185555"/>
                  </a:lnTo>
                </a:path>
              </a:pathLst>
            </a:custGeom>
            <a:grpFill/>
            <a:ln w="30950">
              <a:solidFill>
                <a:srgbClr val="128FF8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6" name="object 93"/>
            <p:cNvSpPr/>
            <p:nvPr/>
          </p:nvSpPr>
          <p:spPr bwMode="auto">
            <a:xfrm>
              <a:off x="9045575" y="4267200"/>
              <a:ext cx="250825" cy="0"/>
            </a:xfrm>
            <a:custGeom>
              <a:avLst/>
              <a:gdLst/>
              <a:ahLst/>
              <a:cxnLst/>
              <a:rect l="l" t="t" r="r" b="b"/>
              <a:pathLst>
                <a:path w="250825" extrusionOk="0">
                  <a:moveTo>
                    <a:pt x="0" y="0"/>
                  </a:moveTo>
                  <a:lnTo>
                    <a:pt x="250803" y="0"/>
                  </a:lnTo>
                </a:path>
              </a:pathLst>
            </a:custGeom>
            <a:grpFill/>
            <a:ln w="30293">
              <a:solidFill>
                <a:srgbClr val="128FF8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7" name="object 99"/>
          <p:cNvSpPr/>
          <p:nvPr/>
        </p:nvSpPr>
        <p:spPr bwMode="auto">
          <a:xfrm>
            <a:off x="8991600" y="4267200"/>
            <a:ext cx="266700" cy="277064"/>
          </a:xfrm>
          <a:custGeom>
            <a:avLst/>
            <a:gdLst/>
            <a:ahLst/>
            <a:cxnLst/>
            <a:rect l="l" t="t" r="r" b="b"/>
            <a:pathLst>
              <a:path w="266700" h="504825" extrusionOk="0">
                <a:moveTo>
                  <a:pt x="0" y="372394"/>
                </a:moveTo>
                <a:lnTo>
                  <a:pt x="113886" y="430316"/>
                </a:lnTo>
                <a:lnTo>
                  <a:pt x="114999" y="372394"/>
                </a:lnTo>
                <a:lnTo>
                  <a:pt x="134350" y="0"/>
                </a:lnTo>
                <a:lnTo>
                  <a:pt x="151923" y="372394"/>
                </a:lnTo>
                <a:lnTo>
                  <a:pt x="153035" y="430316"/>
                </a:lnTo>
                <a:lnTo>
                  <a:pt x="266700" y="372394"/>
                </a:lnTo>
                <a:lnTo>
                  <a:pt x="133461" y="504819"/>
                </a:lnTo>
                <a:lnTo>
                  <a:pt x="0" y="372394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8" name="object 101"/>
          <p:cNvSpPr/>
          <p:nvPr/>
        </p:nvSpPr>
        <p:spPr bwMode="auto">
          <a:xfrm>
            <a:off x="8787190" y="4516496"/>
            <a:ext cx="966410" cy="491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6100"/>
              </a:lnSpc>
              <a:spcBef>
                <a:spcPts val="100"/>
              </a:spcBef>
              <a:defRPr/>
            </a:pPr>
            <a:r>
              <a:rPr lang="fr-FR" sz="1400">
                <a:solidFill>
                  <a:srgbClr val="0070C0"/>
                </a:solidFill>
                <a:latin typeface="Trebuchet MS"/>
                <a:cs typeface="Trebuchet MS"/>
              </a:rPr>
              <a:t>Cafés </a:t>
            </a:r>
            <a:br>
              <a:rPr lang="fr-FR" sz="1400">
                <a:solidFill>
                  <a:srgbClr val="0070C0"/>
                </a:solidFill>
                <a:latin typeface="Trebuchet MS"/>
                <a:cs typeface="Trebuchet MS"/>
              </a:rPr>
            </a:br>
            <a:r>
              <a:rPr lang="fr-FR" sz="1400">
                <a:solidFill>
                  <a:srgbClr val="0070C0"/>
                </a:solidFill>
                <a:latin typeface="Trebuchet MS"/>
                <a:cs typeface="Trebuchet MS"/>
              </a:rPr>
              <a:t>numériques</a:t>
            </a:r>
            <a:endParaRPr sz="1400">
              <a:solidFill>
                <a:srgbClr val="0070C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fr-FR" sz="6000"/>
              <a:t>Les objectifs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517497" y="2057400"/>
            <a:ext cx="4840287" cy="4840287"/>
          </a:xfrm>
          <a:prstGeom prst="rect">
            <a:avLst/>
          </a:prstGeom>
        </p:spPr>
      </p:pic>
      <p:sp>
        <p:nvSpPr>
          <p:cNvPr id="6" name="ZoneTexte 4"/>
          <p:cNvSpPr/>
          <p:nvPr/>
        </p:nvSpPr>
        <p:spPr bwMode="auto">
          <a:xfrm>
            <a:off x="304800" y="1438274"/>
            <a:ext cx="582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/>
              <a:t>Développer les usages numériques</a:t>
            </a:r>
            <a:endParaRPr/>
          </a:p>
        </p:txBody>
      </p:sp>
      <p:sp>
        <p:nvSpPr>
          <p:cNvPr id="7" name="ZoneTexte 6"/>
          <p:cNvSpPr/>
          <p:nvPr/>
        </p:nvSpPr>
        <p:spPr bwMode="auto">
          <a:xfrm>
            <a:off x="5791200" y="27432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>
                <a:solidFill>
                  <a:srgbClr val="5282C8"/>
                </a:solidFill>
                <a:latin typeface="Arial"/>
              </a:rPr>
              <a:t> Transformer la pédagogie avec le numérique</a:t>
            </a:r>
            <a:endParaRPr/>
          </a:p>
          <a:p>
            <a:pPr lvl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fr-FR">
              <a:solidFill>
                <a:srgbClr val="5282C8"/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>
                <a:solidFill>
                  <a:srgbClr val="5282C8"/>
                </a:solidFill>
                <a:latin typeface="Arial"/>
              </a:rPr>
              <a:t> Favoriser la réussite des étudiants</a:t>
            </a:r>
            <a:endParaRPr/>
          </a:p>
          <a:p>
            <a:pPr lvl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fr-FR">
              <a:solidFill>
                <a:srgbClr val="5282C8"/>
              </a:solidFill>
              <a:latin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fr-FR">
                <a:solidFill>
                  <a:srgbClr val="5282C8"/>
                </a:solidFill>
                <a:latin typeface="Arial"/>
              </a:rPr>
              <a:t> Utiliser le numérique comme opportunité pour l'emploi</a:t>
            </a:r>
            <a:r>
              <a:rPr lang="fr-FR">
                <a:latin typeface="Arial"/>
              </a:rPr>
              <a:t> </a:t>
            </a:r>
            <a:endParaRPr/>
          </a:p>
          <a:p>
            <a:pPr>
              <a:defRPr/>
            </a:pPr>
            <a:endParaRPr lang="fr-FR"/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82000" y="109127"/>
            <a:ext cx="1181099" cy="1181099"/>
          </a:xfrm>
          <a:prstGeom prst="rect">
            <a:avLst/>
          </a:prstGeom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27420" y="106867"/>
            <a:ext cx="2057400" cy="1158287"/>
          </a:xfrm>
          <a:prstGeom prst="rect">
            <a:avLst/>
          </a:prstGeom>
        </p:spPr>
      </p:pic>
      <p:pic>
        <p:nvPicPr>
          <p:cNvPr id="10" name="Image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301794" y="1561821"/>
            <a:ext cx="1570851" cy="719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llipse 6"/>
          <p:cNvSpPr/>
          <p:nvPr/>
        </p:nvSpPr>
        <p:spPr bwMode="auto">
          <a:xfrm>
            <a:off x="2212504" y="2160399"/>
            <a:ext cx="6480720" cy="51125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object 2"/>
          <p:cNvSpPr>
            <a:spLocks noGrp="1"/>
          </p:cNvSpPr>
          <p:nvPr>
            <p:ph type="title"/>
          </p:nvPr>
        </p:nvSpPr>
        <p:spPr bwMode="auto">
          <a:xfrm>
            <a:off x="444783" y="528376"/>
            <a:ext cx="877824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lang="fr-FR" sz="4400" spc="285" dirty="0" smtClean="0"/>
              <a:t>Elaboration de la stratégie</a:t>
            </a:r>
            <a:endParaRPr sz="6000" dirty="0"/>
          </a:p>
        </p:txBody>
      </p:sp>
      <p:grpSp>
        <p:nvGrpSpPr>
          <p:cNvPr id="6" name="Diagramme 5"/>
          <p:cNvGrpSpPr/>
          <p:nvPr/>
        </p:nvGrpSpPr>
        <p:grpSpPr bwMode="auto">
          <a:xfrm>
            <a:off x="2922894" y="2491021"/>
            <a:ext cx="4564268" cy="4791807"/>
            <a:chOff x="1340191" y="-149947"/>
            <a:chExt cx="4564268" cy="4791807"/>
          </a:xfrm>
        </p:grpSpPr>
        <p:sp>
          <p:nvSpPr>
            <p:cNvPr id="7" name="Forme 6"/>
            <p:cNvSpPr/>
            <p:nvPr/>
          </p:nvSpPr>
          <p:spPr bwMode="auto">
            <a:xfrm>
              <a:off x="3034453" y="1950719"/>
              <a:ext cx="2384213" cy="2384213"/>
            </a:xfrm>
            <a:prstGeom prst="gear9">
              <a:avLst>
                <a:gd name="adj1" fmla="val 10000"/>
                <a:gd name="adj2" fmla="val 1763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b="1"/>
                <a:t>Enquêtes régulières</a:t>
              </a:r>
            </a:p>
          </p:txBody>
        </p:sp>
        <p:sp>
          <p:nvSpPr>
            <p:cNvPr id="8" name="Forme 7"/>
            <p:cNvSpPr/>
            <p:nvPr/>
          </p:nvSpPr>
          <p:spPr bwMode="auto">
            <a:xfrm>
              <a:off x="1665864" y="1387178"/>
              <a:ext cx="1715383" cy="1733973"/>
            </a:xfrm>
            <a:prstGeom prst="gear6">
              <a:avLst>
                <a:gd name="adj1" fmla="val 15000"/>
                <a:gd name="adj2" fmla="val 3526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b="1" dirty="0"/>
                <a:t>Projets de services</a:t>
              </a:r>
            </a:p>
          </p:txBody>
        </p:sp>
        <p:sp>
          <p:nvSpPr>
            <p:cNvPr id="9" name="Forme 8"/>
            <p:cNvSpPr/>
            <p:nvPr/>
          </p:nvSpPr>
          <p:spPr bwMode="auto">
            <a:xfrm rot="20700000">
              <a:off x="2615847" y="170954"/>
              <a:ext cx="1853177" cy="1698938"/>
            </a:xfrm>
            <a:prstGeom prst="gear6">
              <a:avLst>
                <a:gd name="adj1" fmla="val 15000"/>
                <a:gd name="adj2" fmla="val 3526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900000"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b="1" dirty="0"/>
                <a:t>Entretiens professionnels</a:t>
              </a:r>
            </a:p>
          </p:txBody>
        </p:sp>
        <p:sp>
          <p:nvSpPr>
            <p:cNvPr id="10" name="Flèche en arc 9"/>
            <p:cNvSpPr/>
            <p:nvPr/>
          </p:nvSpPr>
          <p:spPr bwMode="auto">
            <a:xfrm>
              <a:off x="2852667" y="1590068"/>
              <a:ext cx="3051792" cy="3051792"/>
            </a:xfrm>
            <a:prstGeom prst="circularArrow">
              <a:avLst>
                <a:gd name="adj1" fmla="val 4688"/>
                <a:gd name="adj2" fmla="val 299029"/>
                <a:gd name="adj3" fmla="val 2519472"/>
                <a:gd name="adj4" fmla="val 15854172"/>
                <a:gd name="adj5" fmla="val 5469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1" name="Forme 10"/>
            <p:cNvSpPr/>
            <p:nvPr/>
          </p:nvSpPr>
          <p:spPr bwMode="auto">
            <a:xfrm>
              <a:off x="1340191" y="1002912"/>
              <a:ext cx="2217318" cy="221731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  <p:sp>
          <p:nvSpPr>
            <p:cNvPr id="12" name="Flèche en arc 11"/>
            <p:cNvSpPr/>
            <p:nvPr/>
          </p:nvSpPr>
          <p:spPr bwMode="auto">
            <a:xfrm>
              <a:off x="2271534" y="-149947"/>
              <a:ext cx="2390715" cy="2390715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</p:sp>
      </p:grpSp>
      <p:sp>
        <p:nvSpPr>
          <p:cNvPr id="13" name="ZoneTexte 7"/>
          <p:cNvSpPr>
            <a:spLocks/>
          </p:cNvSpPr>
          <p:nvPr/>
        </p:nvSpPr>
        <p:spPr bwMode="auto">
          <a:xfrm>
            <a:off x="6799644" y="3357872"/>
            <a:ext cx="165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/>
              <a:t>Schéma du numérique</a:t>
            </a:r>
          </a:p>
        </p:txBody>
      </p:sp>
      <p:sp>
        <p:nvSpPr>
          <p:cNvPr id="14" name="Ellipse 8"/>
          <p:cNvSpPr/>
          <p:nvPr/>
        </p:nvSpPr>
        <p:spPr bwMode="auto">
          <a:xfrm>
            <a:off x="2140496" y="1355432"/>
            <a:ext cx="4392488" cy="4477062"/>
          </a:xfrm>
          <a:prstGeom prst="ellipse">
            <a:avLst/>
          </a:prstGeom>
          <a:solidFill>
            <a:srgbClr val="C0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ZoneTexte 9"/>
          <p:cNvSpPr>
            <a:spLocks/>
          </p:cNvSpPr>
          <p:nvPr/>
        </p:nvSpPr>
        <p:spPr bwMode="auto">
          <a:xfrm>
            <a:off x="3292624" y="17133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/>
              <a:t>Plan de 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fr-FR" sz="6000" dirty="0"/>
              <a:t>Les </a:t>
            </a:r>
            <a:r>
              <a:rPr lang="fr-FR" sz="6000" dirty="0" smtClean="0"/>
              <a:t>acteurs principaux</a:t>
            </a:r>
            <a:endParaRPr dirty="0"/>
          </a:p>
        </p:txBody>
      </p:sp>
      <p:grpSp>
        <p:nvGrpSpPr>
          <p:cNvPr id="5" name="Diagramme 6"/>
          <p:cNvGrpSpPr/>
          <p:nvPr/>
        </p:nvGrpSpPr>
        <p:grpSpPr bwMode="auto">
          <a:xfrm>
            <a:off x="2447687" y="1295805"/>
            <a:ext cx="5315424" cy="4888809"/>
            <a:chOff x="847487" y="405"/>
            <a:chExt cx="5315424" cy="4888809"/>
          </a:xfrm>
        </p:grpSpPr>
        <p:sp>
          <p:nvSpPr>
            <p:cNvPr id="6" name="Ellipse 5"/>
            <p:cNvSpPr/>
            <p:nvPr/>
          </p:nvSpPr>
          <p:spPr bwMode="auto">
            <a:xfrm>
              <a:off x="2415506" y="405"/>
              <a:ext cx="2125712" cy="2125712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700"/>
                <a:t>DISIP </a:t>
              </a:r>
              <a:br>
                <a:rPr lang="fr-FR" sz="1700"/>
              </a:br>
              <a:r>
                <a:rPr lang="fr-FR" sz="1700"/>
                <a:t>CAP Numérique</a:t>
              </a:r>
              <a:endParaRPr/>
            </a:p>
          </p:txBody>
        </p:sp>
        <p:sp>
          <p:nvSpPr>
            <p:cNvPr id="7" name="Flèche droite 6"/>
            <p:cNvSpPr/>
            <p:nvPr/>
          </p:nvSpPr>
          <p:spPr bwMode="auto">
            <a:xfrm rot="3575450">
              <a:off x="3995319" y="2072149"/>
              <a:ext cx="571408" cy="71742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00"/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4037199" y="2763502"/>
              <a:ext cx="2125712" cy="212571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700"/>
                <a:t>DRH</a:t>
              </a:r>
              <a:br>
                <a:rPr lang="fr-FR" sz="1700"/>
              </a:br>
              <a:r>
                <a:rPr lang="fr-FR" sz="1700"/>
                <a:t>Service Formation</a:t>
              </a:r>
              <a:endParaRPr/>
            </a:p>
          </p:txBody>
        </p:sp>
        <p:sp>
          <p:nvSpPr>
            <p:cNvPr id="9" name="Flèche droite 8"/>
            <p:cNvSpPr/>
            <p:nvPr/>
          </p:nvSpPr>
          <p:spPr bwMode="auto">
            <a:xfrm rot="10800000">
              <a:off x="3239200" y="3467644"/>
              <a:ext cx="563919" cy="71742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rot="10800000"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00"/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847487" y="2763502"/>
              <a:ext cx="2125712" cy="2125712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700"/>
                <a:t>Service d’Innovation Pédagogique (SIP)</a:t>
              </a:r>
              <a:endParaRPr/>
            </a:p>
          </p:txBody>
        </p:sp>
        <p:sp>
          <p:nvSpPr>
            <p:cNvPr id="11" name="Flèche droite 10"/>
            <p:cNvSpPr/>
            <p:nvPr/>
          </p:nvSpPr>
          <p:spPr bwMode="auto">
            <a:xfrm rot="17974458">
              <a:off x="2079334" y="1918772"/>
              <a:ext cx="557187" cy="71742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tint val="6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00"/>
            </a:p>
          </p:txBody>
        </p:sp>
      </p:grpSp>
      <p:sp>
        <p:nvSpPr>
          <p:cNvPr id="12" name="Flèche droite 11"/>
          <p:cNvSpPr/>
          <p:nvPr/>
        </p:nvSpPr>
        <p:spPr bwMode="auto">
          <a:xfrm rot="6873755">
            <a:off x="4160576" y="3547611"/>
            <a:ext cx="557187" cy="717427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300"/>
          </a:p>
        </p:txBody>
      </p:sp>
      <p:sp>
        <p:nvSpPr>
          <p:cNvPr id="13" name="Flèche droite 12"/>
          <p:cNvSpPr/>
          <p:nvPr/>
        </p:nvSpPr>
        <p:spPr bwMode="auto">
          <a:xfrm rot="13624718">
            <a:off x="6057632" y="2956705"/>
            <a:ext cx="557187" cy="717427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300"/>
          </a:p>
        </p:txBody>
      </p:sp>
      <p:sp>
        <p:nvSpPr>
          <p:cNvPr id="14" name="Flèche droite 13"/>
          <p:cNvSpPr/>
          <p:nvPr/>
        </p:nvSpPr>
        <p:spPr bwMode="auto">
          <a:xfrm>
            <a:off x="4876800" y="5388445"/>
            <a:ext cx="563919" cy="717427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ot="10800000" spcFirstLastPara="0" vert="horz" wrap="square" lIns="0" tIns="0" rIns="0" bIns="0" numCol="1" spcCol="1270" anchor="ctr" anchorCtr="0">
            <a:noAutofit/>
          </a:bodyPr>
          <a:lstStyle/>
          <a:p>
            <a:pPr lvl="0" algn="ctr" defTabSz="5778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fr-FR" sz="5400" dirty="0" smtClean="0"/>
              <a:t>Coordination des </a:t>
            </a:r>
            <a:r>
              <a:rPr lang="fr-FR" sz="5400" dirty="0"/>
              <a:t>acteurs</a:t>
            </a:r>
            <a:endParaRPr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86" y="1533237"/>
            <a:ext cx="6980867" cy="5616624"/>
          </a:xfrm>
          <a:prstGeom prst="rect">
            <a:avLst/>
          </a:prstGeom>
        </p:spPr>
      </p:pic>
      <p:pic>
        <p:nvPicPr>
          <p:cNvPr id="12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7680" y="4550406"/>
            <a:ext cx="1555012" cy="21315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320" y="931248"/>
            <a:ext cx="4876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/>
              <a:t>Le projet CACAHUETE (Cellule pour l’Accompagnement et l’Amélioration du Hub Enseignements et Technologies Efficaces)</a:t>
            </a:r>
          </a:p>
        </p:txBody>
      </p:sp>
    </p:spTree>
    <p:extLst>
      <p:ext uri="{BB962C8B-B14F-4D97-AF65-F5344CB8AC3E}">
        <p14:creationId xmlns:p14="http://schemas.microsoft.com/office/powerpoint/2010/main" val="477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fr-FR" sz="6000"/>
              <a:t>Les acteurs</a:t>
            </a:r>
            <a:endParaRPr/>
          </a:p>
        </p:txBody>
      </p:sp>
      <p:grpSp>
        <p:nvGrpSpPr>
          <p:cNvPr id="5" name="Groupe 18"/>
          <p:cNvGrpSpPr/>
          <p:nvPr/>
        </p:nvGrpSpPr>
        <p:grpSpPr bwMode="auto">
          <a:xfrm>
            <a:off x="838200" y="1295400"/>
            <a:ext cx="2125712" cy="2125712"/>
            <a:chOff x="2415506" y="405"/>
            <a:chExt cx="2125712" cy="2125712"/>
          </a:xfrm>
        </p:grpSpPr>
        <p:sp>
          <p:nvSpPr>
            <p:cNvPr id="6" name="Ellipse 22"/>
            <p:cNvSpPr/>
            <p:nvPr/>
          </p:nvSpPr>
          <p:spPr bwMode="auto">
            <a:xfrm>
              <a:off x="2415506" y="405"/>
              <a:ext cx="2125712" cy="21257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/>
            <p:cNvSpPr/>
            <p:nvPr/>
          </p:nvSpPr>
          <p:spPr bwMode="auto">
            <a:xfrm>
              <a:off x="2726809" y="311708"/>
              <a:ext cx="1503106" cy="1503106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700" dirty="0"/>
                <a:t>DISIP </a:t>
              </a:r>
              <a:br>
                <a:rPr lang="fr-FR" sz="1700" dirty="0"/>
              </a:br>
              <a:r>
                <a:rPr lang="fr-FR" sz="1700" dirty="0"/>
                <a:t>CAP Numérique</a:t>
              </a:r>
              <a:endParaRPr dirty="0"/>
            </a:p>
          </p:txBody>
        </p:sp>
      </p:grpSp>
      <p:sp>
        <p:nvSpPr>
          <p:cNvPr id="8" name="ZoneTexte 7"/>
          <p:cNvSpPr/>
          <p:nvPr/>
        </p:nvSpPr>
        <p:spPr bwMode="auto">
          <a:xfrm>
            <a:off x="3275215" y="1295400"/>
            <a:ext cx="564018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/>
              <a:t>Missions :</a:t>
            </a:r>
            <a:endParaRPr dirty="0"/>
          </a:p>
          <a:p>
            <a:pPr>
              <a:defRPr/>
            </a:pPr>
            <a:r>
              <a:rPr lang="fr-FR" dirty="0"/>
              <a:t>• Communiquer sur les outils numériques universitaire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• Recueillir les besoins des usagers en terme d'outils numériques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• Accompagner les usagers dans l'usage des outils numériques</a:t>
            </a:r>
            <a:endParaRPr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b="1" dirty="0"/>
              <a:t>Actions :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Site Web / ENT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Présentation du rapport d’activité annuel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Lettre d’information du numérique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Café </a:t>
            </a:r>
            <a:r>
              <a:rPr lang="fr-FR" dirty="0" smtClean="0"/>
              <a:t>ou déjeuner du </a:t>
            </a:r>
            <a:r>
              <a:rPr lang="fr-FR" dirty="0"/>
              <a:t>numérique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Tournée des laboratoires de recherche</a:t>
            </a:r>
            <a:endParaRPr dirty="0"/>
          </a:p>
          <a:p>
            <a:pPr marL="285750" indent="-285750">
              <a:buFont typeface="Arial"/>
              <a:buChar char="•"/>
              <a:defRPr/>
            </a:pPr>
            <a:r>
              <a:rPr lang="fr-FR" dirty="0"/>
              <a:t>Rencontres étudiants</a:t>
            </a:r>
            <a:br>
              <a:rPr lang="fr-FR" dirty="0"/>
            </a:br>
            <a:endParaRPr lang="fr-FR" dirty="0"/>
          </a:p>
        </p:txBody>
      </p:sp>
      <p:pic>
        <p:nvPicPr>
          <p:cNvPr id="9" name="Imag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4400" y="3985316"/>
            <a:ext cx="1966809" cy="2419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MODELE-UPJ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786</Words>
  <Application>Microsoft Office PowerPoint</Application>
  <PresentationFormat>Personnalisé</PresentationFormat>
  <Paragraphs>275</Paragraphs>
  <Slides>21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Trebuchet MS</vt:lpstr>
      <vt:lpstr>Wingdings</vt:lpstr>
      <vt:lpstr>MODELE-UPJV</vt:lpstr>
      <vt:lpstr>Accompagner l’évolution des usages :  l’action / l’accompagnement de la DSI sur le sujet et les collaborations en œuvre avec la DRH</vt:lpstr>
      <vt:lpstr>L’UPJV en quelques chiffres</vt:lpstr>
      <vt:lpstr>La DSI</vt:lpstr>
      <vt:lpstr>Dates clés</vt:lpstr>
      <vt:lpstr>Les objectifs</vt:lpstr>
      <vt:lpstr>Elaboration de la stratégie</vt:lpstr>
      <vt:lpstr>Les acteurs principaux</vt:lpstr>
      <vt:lpstr>Coordination des acteurs</vt:lpstr>
      <vt:lpstr>Les acteurs</vt:lpstr>
      <vt:lpstr>Les acteurs</vt:lpstr>
      <vt:lpstr>Les acteurs</vt:lpstr>
      <vt:lpstr>Les usagers</vt:lpstr>
      <vt:lpstr>Les formations enseignants</vt:lpstr>
      <vt:lpstr>Les formations mixtes</vt:lpstr>
      <vt:lpstr>Evolution de l’utilisation des services numériques</vt:lpstr>
      <vt:lpstr>Communication</vt:lpstr>
      <vt:lpstr>Communication</vt:lpstr>
      <vt:lpstr>Résultats</vt:lpstr>
      <vt:lpstr>Facteurs clés de réussite</vt:lpstr>
      <vt:lpstr>Les points de vigilance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Accompagner l’évolution des usages :  l’action / l’accompagnement de la DSI sur le sujet et les collaborations en œuvre avec la DRH</dc:title>
  <dc:creator/>
  <cp:lastModifiedBy>Emmanuelle Vivier</cp:lastModifiedBy>
  <cp:revision>27</cp:revision>
  <dcterms:modified xsi:type="dcterms:W3CDTF">2019-04-03T06:38:17Z</dcterms:modified>
</cp:coreProperties>
</file>