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72" r:id="rId4"/>
    <p:sldId id="266" r:id="rId5"/>
    <p:sldId id="285" r:id="rId6"/>
    <p:sldId id="287" r:id="rId7"/>
    <p:sldId id="278" r:id="rId8"/>
    <p:sldId id="288" r:id="rId9"/>
    <p:sldId id="280" r:id="rId10"/>
    <p:sldId id="289" r:id="rId11"/>
    <p:sldId id="290" r:id="rId12"/>
    <p:sldId id="282" r:id="rId13"/>
    <p:sldId id="291" r:id="rId14"/>
    <p:sldId id="292" r:id="rId15"/>
    <p:sldId id="293" r:id="rId16"/>
    <p:sldId id="283" r:id="rId17"/>
    <p:sldId id="294" r:id="rId18"/>
    <p:sldId id="295" r:id="rId19"/>
    <p:sldId id="279" r:id="rId20"/>
    <p:sldId id="281" r:id="rId21"/>
    <p:sldId id="296" r:id="rId22"/>
    <p:sldId id="298" r:id="rId23"/>
    <p:sldId id="297" r:id="rId24"/>
    <p:sldId id="299" r:id="rId25"/>
    <p:sldId id="264" r:id="rId26"/>
    <p:sldId id="273" r:id="rId27"/>
    <p:sldId id="274" r:id="rId28"/>
    <p:sldId id="275" r:id="rId29"/>
    <p:sldId id="276" r:id="rId30"/>
    <p:sldId id="277" r:id="rId31"/>
    <p:sldId id="267" r:id="rId32"/>
    <p:sldId id="268" r:id="rId33"/>
    <p:sldId id="269" r:id="rId3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iaporama IH2EF" id="{B69FB942-6163-42E9-8504-2F7A14D70965}">
          <p14:sldIdLst>
            <p14:sldId id="256"/>
            <p14:sldId id="257"/>
            <p14:sldId id="272"/>
            <p14:sldId id="266"/>
            <p14:sldId id="285"/>
            <p14:sldId id="287"/>
            <p14:sldId id="278"/>
            <p14:sldId id="288"/>
            <p14:sldId id="280"/>
            <p14:sldId id="289"/>
            <p14:sldId id="290"/>
            <p14:sldId id="282"/>
            <p14:sldId id="291"/>
            <p14:sldId id="292"/>
            <p14:sldId id="293"/>
            <p14:sldId id="283"/>
            <p14:sldId id="294"/>
            <p14:sldId id="295"/>
            <p14:sldId id="279"/>
            <p14:sldId id="281"/>
            <p14:sldId id="296"/>
            <p14:sldId id="298"/>
            <p14:sldId id="297"/>
            <p14:sldId id="299"/>
            <p14:sldId id="264"/>
          </p14:sldIdLst>
        </p14:section>
        <p14:section name="Mode d'emploi" id="{53177034-577B-4EC6-A089-9DDF2CE489FE}">
          <p14:sldIdLst>
            <p14:sldId id="273"/>
            <p14:sldId id="274"/>
            <p14:sldId id="275"/>
            <p14:sldId id="276"/>
            <p14:sldId id="277"/>
          </p14:sldIdLst>
        </p14:section>
        <p14:section name="Elements à utiliser" id="{D77C3204-F8FA-4DBB-8523-13F170D7A87B}">
          <p14:sldIdLst>
            <p14:sldId id="267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sabelle HUBSCH" initials="IH" lastIdx="9" clrIdx="0">
    <p:extLst>
      <p:ext uri="{19B8F6BF-5375-455C-9EA6-DF929625EA0E}">
        <p15:presenceInfo xmlns:p15="http://schemas.microsoft.com/office/powerpoint/2012/main" userId="b878d2f968ee601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18F8"/>
    <a:srgbClr val="4060F8"/>
    <a:srgbClr val="2080F8"/>
    <a:srgbClr val="EA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29" autoAdjust="0"/>
    <p:restoredTop sz="86538" autoAdjust="0"/>
  </p:normalViewPr>
  <p:slideViewPr>
    <p:cSldViewPr snapToGrid="0">
      <p:cViewPr varScale="1">
        <p:scale>
          <a:sx n="109" d="100"/>
          <a:sy n="109" d="100"/>
        </p:scale>
        <p:origin x="64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11548806016267946"/>
          <c:y val="0.13556168297251861"/>
          <c:w val="0.84651314100192798"/>
          <c:h val="0.672582879169418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Feuil1!$B$2</c:f>
              <c:numCache>
                <c:formatCode>General</c:formatCode>
                <c:ptCount val="1"/>
                <c:pt idx="0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A8-4143-B1B2-FE4B745FED8C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Feuil1!$C$2</c:f>
              <c:numCache>
                <c:formatCode>General</c:formatCode>
                <c:ptCount val="1"/>
                <c:pt idx="0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A8-4143-B1B2-FE4B745FED8C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Feuil1!$D$2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EA8-4143-B1B2-FE4B745FED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4784128"/>
        <c:axId val="134785664"/>
      </c:barChart>
      <c:catAx>
        <c:axId val="134784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4785664"/>
        <c:crosses val="autoZero"/>
        <c:auto val="1"/>
        <c:lblAlgn val="ctr"/>
        <c:lblOffset val="100"/>
        <c:noMultiLvlLbl val="0"/>
      </c:catAx>
      <c:valAx>
        <c:axId val="134785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4784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524545283841231"/>
          <c:y val="0.91801131889763776"/>
          <c:w val="0.55985892878242116"/>
          <c:h val="6.01136811023621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r-FR"/>
              <a:t>28/04/2019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1C58C-CBF1-4E5C-88E5-AB8FDC25E1D0}" type="slidenum">
              <a:rPr lang="fr-FR" smtClean="0"/>
              <a:t>‹N°›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761" y="184850"/>
            <a:ext cx="934852" cy="54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45323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r-FR"/>
              <a:t>28/04/2019</a:t>
            </a:r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685498" y="1143001"/>
            <a:ext cx="3527946" cy="264596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3985145"/>
            <a:ext cx="5486400" cy="443552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1144F-4C82-4A59-884D-F0B43AE9E312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728" y="229394"/>
            <a:ext cx="856885" cy="502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88268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ctr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21144F-4C82-4A59-884D-F0B43AE9E31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9429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21144F-4C82-4A59-884D-F0B43AE9E3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27536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21144F-4C82-4A59-884D-F0B43AE9E3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43181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21144F-4C82-4A59-884D-F0B43AE9E3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95093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21144F-4C82-4A59-884D-F0B43AE9E3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83004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21144F-4C82-4A59-884D-F0B43AE9E3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51583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21144F-4C82-4A59-884D-F0B43AE9E3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67349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21144F-4C82-4A59-884D-F0B43AE9E3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64688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21144F-4C82-4A59-884D-F0B43AE9E3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63181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21144F-4C82-4A59-884D-F0B43AE9E3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58442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21144F-4C82-4A59-884D-F0B43AE9E312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9610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21144F-4C82-4A59-884D-F0B43AE9E31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8102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21144F-4C82-4A59-884D-F0B43AE9E3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321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21144F-4C82-4A59-884D-F0B43AE9E3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0796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21144F-4C82-4A59-884D-F0B43AE9E3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09907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21144F-4C82-4A59-884D-F0B43AE9E3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88815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21144F-4C82-4A59-884D-F0B43AE9E312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2581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21144F-4C82-4A59-884D-F0B43AE9E312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82936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21144F-4C82-4A59-884D-F0B43AE9E312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2023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21144F-4C82-4A59-884D-F0B43AE9E312}" type="slidenum">
              <a:rPr lang="fr-FR" smtClean="0"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78660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21144F-4C82-4A59-884D-F0B43AE9E312}" type="slidenum">
              <a:rPr lang="fr-FR" smtClean="0"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78286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21144F-4C82-4A59-884D-F0B43AE9E312}" type="slidenum">
              <a:rPr lang="fr-FR" smtClean="0"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152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21144F-4C82-4A59-884D-F0B43AE9E312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72151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21144F-4C82-4A59-884D-F0B43AE9E312}" type="slidenum">
              <a:rPr lang="fr-FR" smtClean="0"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472835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21144F-4C82-4A59-884D-F0B43AE9E312}" type="slidenum">
              <a:rPr lang="fr-FR" smtClean="0"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70102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21144F-4C82-4A59-884D-F0B43AE9E312}" type="slidenum">
              <a:rPr lang="fr-FR" smtClean="0"/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4791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21144F-4C82-4A59-884D-F0B43AE9E312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648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21144F-4C82-4A59-884D-F0B43AE9E3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5191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21144F-4C82-4A59-884D-F0B43AE9E3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5892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21144F-4C82-4A59-884D-F0B43AE9E312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3083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21144F-4C82-4A59-884D-F0B43AE9E312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89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685925" y="1143000"/>
            <a:ext cx="3527425" cy="26463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28/04/2019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21144F-4C82-4A59-884D-F0B43AE9E31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9984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début diapo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511" y="1497349"/>
            <a:ext cx="5476978" cy="3197774"/>
          </a:xfrm>
          <a:prstGeom prst="rect">
            <a:avLst/>
          </a:prstGeom>
        </p:spPr>
      </p:pic>
      <p:grpSp>
        <p:nvGrpSpPr>
          <p:cNvPr id="6" name="Groupe 5"/>
          <p:cNvGrpSpPr/>
          <p:nvPr userDrawn="1"/>
        </p:nvGrpSpPr>
        <p:grpSpPr>
          <a:xfrm>
            <a:off x="1156374" y="6263783"/>
            <a:ext cx="6872348" cy="357950"/>
            <a:chOff x="1156374" y="6263783"/>
            <a:chExt cx="6872348" cy="357950"/>
          </a:xfrm>
        </p:grpSpPr>
        <p:grpSp>
          <p:nvGrpSpPr>
            <p:cNvPr id="3" name="Groupe 2"/>
            <p:cNvGrpSpPr/>
            <p:nvPr userDrawn="1"/>
          </p:nvGrpSpPr>
          <p:grpSpPr>
            <a:xfrm>
              <a:off x="1156374" y="6283179"/>
              <a:ext cx="6872348" cy="338554"/>
              <a:chOff x="1894866" y="6283179"/>
              <a:chExt cx="6872348" cy="338554"/>
            </a:xfrm>
          </p:grpSpPr>
          <p:sp>
            <p:nvSpPr>
              <p:cNvPr id="8" name="ZoneTexte 7"/>
              <p:cNvSpPr txBox="1"/>
              <p:nvPr userDrawn="1"/>
            </p:nvSpPr>
            <p:spPr>
              <a:xfrm>
                <a:off x="1894866" y="6283179"/>
                <a:ext cx="371667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600" dirty="0">
                    <a:solidFill>
                      <a:schemeClr val="accent1"/>
                    </a:solidFill>
                  </a:rPr>
                  <a:t>www.ih2ef.education.fr</a:t>
                </a:r>
              </a:p>
            </p:txBody>
          </p:sp>
          <p:sp>
            <p:nvSpPr>
              <p:cNvPr id="10" name="Rectangle 9"/>
              <p:cNvSpPr/>
              <p:nvPr userDrawn="1"/>
            </p:nvSpPr>
            <p:spPr>
              <a:xfrm>
                <a:off x="5057392" y="6283179"/>
                <a:ext cx="83708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1600" dirty="0">
                    <a:solidFill>
                      <a:schemeClr val="accent1"/>
                    </a:solidFill>
                  </a:rPr>
                  <a:t>@ih2ef</a:t>
                </a:r>
              </a:p>
            </p:txBody>
          </p:sp>
          <p:sp>
            <p:nvSpPr>
              <p:cNvPr id="12" name="Rectangle 11"/>
              <p:cNvSpPr/>
              <p:nvPr userDrawn="1"/>
            </p:nvSpPr>
            <p:spPr>
              <a:xfrm>
                <a:off x="6542297" y="6283179"/>
                <a:ext cx="76495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1600" dirty="0">
                    <a:solidFill>
                      <a:schemeClr val="accent1"/>
                    </a:solidFill>
                  </a:rPr>
                  <a:t>IH2EF</a:t>
                </a:r>
              </a:p>
            </p:txBody>
          </p:sp>
          <p:sp>
            <p:nvSpPr>
              <p:cNvPr id="14" name="Rectangle 13"/>
              <p:cNvSpPr/>
              <p:nvPr userDrawn="1"/>
            </p:nvSpPr>
            <p:spPr>
              <a:xfrm>
                <a:off x="8002261" y="6283179"/>
                <a:ext cx="76495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1600" dirty="0">
                    <a:solidFill>
                      <a:schemeClr val="accent1"/>
                    </a:solidFill>
                  </a:rPr>
                  <a:t>IH2EF</a:t>
                </a:r>
              </a:p>
            </p:txBody>
          </p:sp>
        </p:grpSp>
        <p:pic>
          <p:nvPicPr>
            <p:cNvPr id="2" name="Image 1"/>
            <p:cNvPicPr>
              <a:picLocks noChangeAspect="1"/>
            </p:cNvPicPr>
            <p:nvPr userDrawn="1"/>
          </p:nvPicPr>
          <p:blipFill>
            <a:blip r:embed="rId3" cstate="print">
              <a:duotone>
                <a:prstClr val="black"/>
                <a:schemeClr val="accent1">
                  <a:lumMod val="50000"/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0959" y="6269206"/>
              <a:ext cx="337126" cy="337126"/>
            </a:xfrm>
            <a:prstGeom prst="rect">
              <a:avLst/>
            </a:prstGeom>
          </p:spPr>
        </p:pic>
        <p:pic>
          <p:nvPicPr>
            <p:cNvPr id="4" name="Image 3"/>
            <p:cNvPicPr>
              <a:picLocks noChangeAspect="1"/>
            </p:cNvPicPr>
            <p:nvPr userDrawn="1"/>
          </p:nvPicPr>
          <p:blipFill>
            <a:blip r:embed="rId4" cstate="print">
              <a:duotone>
                <a:prstClr val="black"/>
                <a:schemeClr val="accent1">
                  <a:lumMod val="50000"/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2322" y="6269206"/>
              <a:ext cx="337126" cy="337126"/>
            </a:xfrm>
            <a:prstGeom prst="rect">
              <a:avLst/>
            </a:prstGeom>
          </p:spPr>
        </p:pic>
        <p:pic>
          <p:nvPicPr>
            <p:cNvPr id="5" name="Image 4"/>
            <p:cNvPicPr>
              <a:picLocks noChangeAspect="1"/>
            </p:cNvPicPr>
            <p:nvPr userDrawn="1"/>
          </p:nvPicPr>
          <p:blipFill>
            <a:blip r:embed="rId5" cstate="print">
              <a:duotone>
                <a:prstClr val="black"/>
                <a:schemeClr val="accent1">
                  <a:lumMod val="50000"/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63863" y="6263783"/>
              <a:ext cx="489632" cy="3425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26552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u diaporam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anchor="b" anchorCtr="0"/>
          <a:lstStyle/>
          <a:p>
            <a:r>
              <a:rPr lang="fr-FR"/>
              <a:t>28/04/2019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anchor="b" anchorCtr="0"/>
          <a:lstStyle/>
          <a:p>
            <a:fld id="{60128A82-CE79-4D43-9DF9-AD260045DFD9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296" y="436795"/>
            <a:ext cx="1845774" cy="1081728"/>
          </a:xfrm>
          <a:prstGeom prst="rect">
            <a:avLst/>
          </a:prstGeom>
        </p:spPr>
      </p:pic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>
          <a:xfrm>
            <a:off x="732524" y="2616969"/>
            <a:ext cx="8082704" cy="562166"/>
          </a:xfrm>
        </p:spPr>
        <p:txBody>
          <a:bodyPr>
            <a:noAutofit/>
          </a:bodyPr>
          <a:lstStyle>
            <a:lvl1pPr marL="0" indent="0" algn="ctr">
              <a:buNone/>
              <a:defRPr sz="3200" b="1" baseline="0"/>
            </a:lvl1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1" name="Espace réservé du texte 9"/>
          <p:cNvSpPr>
            <a:spLocks noGrp="1"/>
          </p:cNvSpPr>
          <p:nvPr>
            <p:ph type="body" sz="quarter" idx="14" hasCustomPrompt="1"/>
          </p:nvPr>
        </p:nvSpPr>
        <p:spPr>
          <a:xfrm>
            <a:off x="732524" y="3313148"/>
            <a:ext cx="8082704" cy="996415"/>
          </a:xfrm>
        </p:spPr>
        <p:txBody>
          <a:bodyPr>
            <a:noAutofit/>
          </a:bodyPr>
          <a:lstStyle>
            <a:lvl1pPr marL="0" indent="0" algn="ctr">
              <a:buNone/>
              <a:defRPr sz="2400" b="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Sous-titre de la présentation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 hasCustomPrompt="1"/>
          </p:nvPr>
        </p:nvSpPr>
        <p:spPr>
          <a:xfrm>
            <a:off x="732524" y="4817653"/>
            <a:ext cx="2520950" cy="339650"/>
          </a:xfrm>
        </p:spPr>
        <p:txBody>
          <a:bodyPr>
            <a:normAutofit/>
          </a:bodyPr>
          <a:lstStyle>
            <a:lvl1pPr marL="0" indent="0" algn="r">
              <a:buNone/>
              <a:defRPr sz="18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fr-FR" dirty="0" err="1"/>
              <a:t>Hashag</a:t>
            </a:r>
            <a:r>
              <a:rPr lang="fr-FR" dirty="0"/>
              <a:t> dédié (Twitter)</a:t>
            </a: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107" y="5157303"/>
            <a:ext cx="778152" cy="150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094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calai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045" y="274033"/>
            <a:ext cx="1176817" cy="705051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80059"/>
            <a:ext cx="9144000" cy="692485"/>
          </a:xfrm>
          <a:prstGeom prst="rect">
            <a:avLst/>
          </a:prstGeom>
        </p:spPr>
      </p:pic>
      <p:sp>
        <p:nvSpPr>
          <p:cNvPr id="16" name="Espace réservé du texte 24"/>
          <p:cNvSpPr>
            <a:spLocks noGrp="1"/>
          </p:cNvSpPr>
          <p:nvPr>
            <p:ph type="body" sz="quarter" idx="10" hasCustomPrompt="1"/>
          </p:nvPr>
        </p:nvSpPr>
        <p:spPr>
          <a:xfrm>
            <a:off x="1254125" y="2838450"/>
            <a:ext cx="6670675" cy="1647825"/>
          </a:xfrm>
        </p:spPr>
        <p:txBody>
          <a:bodyPr>
            <a:normAutofit/>
          </a:bodyPr>
          <a:lstStyle>
            <a:lvl1pPr marL="857250" indent="-857250" algn="ctr">
              <a:buFont typeface="+mj-lt"/>
              <a:buAutoNum type="romanUcPeriod"/>
              <a:defRPr sz="4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8" name="Espace réservé de la date 3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2057400" cy="365125"/>
          </a:xfrm>
        </p:spPr>
        <p:txBody>
          <a:bodyPr anchor="b" anchorCtr="0"/>
          <a:lstStyle/>
          <a:p>
            <a:r>
              <a:rPr lang="fr-FR"/>
              <a:t>28/04/2019</a:t>
            </a:r>
          </a:p>
        </p:txBody>
      </p:sp>
      <p:sp>
        <p:nvSpPr>
          <p:cNvPr id="1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 anchor="b" anchorCtr="0"/>
          <a:lstStyle/>
          <a:p>
            <a:fld id="{60128A82-CE79-4D43-9DF9-AD260045DF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588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e la date 14"/>
          <p:cNvSpPr>
            <a:spLocks noGrp="1"/>
          </p:cNvSpPr>
          <p:nvPr>
            <p:ph type="dt" sz="half" idx="19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13" name="Espace réservé du pied de page 15"/>
          <p:cNvSpPr>
            <a:spLocks noGrp="1"/>
          </p:cNvSpPr>
          <p:nvPr>
            <p:ph type="ftr" sz="quarter" idx="20"/>
          </p:nvPr>
        </p:nvSpPr>
        <p:spPr>
          <a:xfrm>
            <a:off x="4177729" y="161035"/>
            <a:ext cx="4337621" cy="365125"/>
          </a:xfrm>
        </p:spPr>
        <p:txBody>
          <a:bodyPr/>
          <a:lstStyle/>
          <a:p>
            <a:pPr algn="r"/>
            <a:r>
              <a:rPr lang="fr-FR" b="1" dirty="0"/>
              <a:t>Titre de la présentation</a:t>
            </a:r>
          </a:p>
          <a:p>
            <a:pPr algn="r"/>
            <a:r>
              <a:rPr lang="fr-FR" dirty="0"/>
              <a:t>Titre de la partie</a:t>
            </a:r>
          </a:p>
        </p:txBody>
      </p:sp>
      <p:sp>
        <p:nvSpPr>
          <p:cNvPr id="16" name="Espace réservé du numéro de diapositive 16"/>
          <p:cNvSpPr>
            <a:spLocks noGrp="1"/>
          </p:cNvSpPr>
          <p:nvPr>
            <p:ph type="sldNum" sz="quarter" idx="21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60128A82-CE79-4D43-9DF9-AD260045DFD9}" type="slidenum">
              <a:rPr lang="fr-FR" smtClean="0"/>
              <a:t>‹N°›</a:t>
            </a:fld>
            <a:endParaRPr lang="fr-FR"/>
          </a:p>
        </p:txBody>
      </p:sp>
      <p:pic>
        <p:nvPicPr>
          <p:cNvPr id="17" name="Imag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146" y="6162548"/>
            <a:ext cx="953709" cy="558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5587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fin du diaporam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603" y="373804"/>
            <a:ext cx="3294794" cy="1973966"/>
          </a:xfrm>
          <a:prstGeom prst="rect">
            <a:avLst/>
          </a:prstGeom>
        </p:spPr>
      </p:pic>
      <p:sp>
        <p:nvSpPr>
          <p:cNvPr id="25" name="Espace réservé du texte 24"/>
          <p:cNvSpPr>
            <a:spLocks noGrp="1"/>
          </p:cNvSpPr>
          <p:nvPr>
            <p:ph type="body" sz="quarter" idx="10" hasCustomPrompt="1"/>
          </p:nvPr>
        </p:nvSpPr>
        <p:spPr>
          <a:xfrm>
            <a:off x="1254125" y="2838450"/>
            <a:ext cx="6670675" cy="1647825"/>
          </a:xfrm>
        </p:spPr>
        <p:txBody>
          <a:bodyPr>
            <a:normAutofit/>
          </a:bodyPr>
          <a:lstStyle>
            <a:lvl1pPr marL="0" indent="0" algn="ctr">
              <a:buNone/>
              <a:defRPr sz="44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Message de fin</a:t>
            </a:r>
          </a:p>
        </p:txBody>
      </p:sp>
      <p:pic>
        <p:nvPicPr>
          <p:cNvPr id="26" name="Image 2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6955"/>
            <a:ext cx="9144000" cy="692485"/>
          </a:xfrm>
          <a:prstGeom prst="rect">
            <a:avLst/>
          </a:prstGeom>
        </p:spPr>
      </p:pic>
      <p:grpSp>
        <p:nvGrpSpPr>
          <p:cNvPr id="12" name="Groupe 11"/>
          <p:cNvGrpSpPr/>
          <p:nvPr userDrawn="1"/>
        </p:nvGrpSpPr>
        <p:grpSpPr>
          <a:xfrm>
            <a:off x="1156374" y="6263783"/>
            <a:ext cx="6872348" cy="357950"/>
            <a:chOff x="1156374" y="6263783"/>
            <a:chExt cx="6872348" cy="357950"/>
          </a:xfrm>
        </p:grpSpPr>
        <p:grpSp>
          <p:nvGrpSpPr>
            <p:cNvPr id="13" name="Groupe 12"/>
            <p:cNvGrpSpPr/>
            <p:nvPr userDrawn="1"/>
          </p:nvGrpSpPr>
          <p:grpSpPr>
            <a:xfrm>
              <a:off x="1156374" y="6283179"/>
              <a:ext cx="6872348" cy="338554"/>
              <a:chOff x="1894866" y="6283179"/>
              <a:chExt cx="6872348" cy="338554"/>
            </a:xfrm>
          </p:grpSpPr>
          <p:sp>
            <p:nvSpPr>
              <p:cNvPr id="18" name="ZoneTexte 17"/>
              <p:cNvSpPr txBox="1"/>
              <p:nvPr userDrawn="1"/>
            </p:nvSpPr>
            <p:spPr>
              <a:xfrm>
                <a:off x="1894866" y="6283179"/>
                <a:ext cx="371667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600" dirty="0"/>
                  <a:t>www.ih2ef.education.fr</a:t>
                </a:r>
              </a:p>
            </p:txBody>
          </p:sp>
          <p:sp>
            <p:nvSpPr>
              <p:cNvPr id="19" name="Rectangle 18"/>
              <p:cNvSpPr/>
              <p:nvPr userDrawn="1"/>
            </p:nvSpPr>
            <p:spPr>
              <a:xfrm>
                <a:off x="5057392" y="6283179"/>
                <a:ext cx="83708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1600" dirty="0"/>
                  <a:t>@ih2ef</a:t>
                </a:r>
              </a:p>
            </p:txBody>
          </p:sp>
          <p:sp>
            <p:nvSpPr>
              <p:cNvPr id="20" name="Rectangle 19"/>
              <p:cNvSpPr/>
              <p:nvPr userDrawn="1"/>
            </p:nvSpPr>
            <p:spPr>
              <a:xfrm>
                <a:off x="6542297" y="6283179"/>
                <a:ext cx="76495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1600" dirty="0"/>
                  <a:t>IH2EF</a:t>
                </a:r>
              </a:p>
            </p:txBody>
          </p:sp>
          <p:sp>
            <p:nvSpPr>
              <p:cNvPr id="22" name="Rectangle 21"/>
              <p:cNvSpPr/>
              <p:nvPr userDrawn="1"/>
            </p:nvSpPr>
            <p:spPr>
              <a:xfrm>
                <a:off x="8002261" y="6283179"/>
                <a:ext cx="76495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1600" dirty="0"/>
                  <a:t>IH2EF</a:t>
                </a:r>
              </a:p>
            </p:txBody>
          </p:sp>
        </p:grpSp>
        <p:pic>
          <p:nvPicPr>
            <p:cNvPr id="15" name="Image 14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0959" y="6269206"/>
              <a:ext cx="337126" cy="337126"/>
            </a:xfrm>
            <a:prstGeom prst="rect">
              <a:avLst/>
            </a:prstGeom>
          </p:spPr>
        </p:pic>
        <p:pic>
          <p:nvPicPr>
            <p:cNvPr id="16" name="Image 15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2322" y="6269206"/>
              <a:ext cx="337126" cy="337126"/>
            </a:xfrm>
            <a:prstGeom prst="rect">
              <a:avLst/>
            </a:prstGeom>
          </p:spPr>
        </p:pic>
        <p:pic>
          <p:nvPicPr>
            <p:cNvPr id="17" name="Image 16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63863" y="6263783"/>
              <a:ext cx="489632" cy="3425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651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28/04/2019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28A82-CE79-4D43-9DF9-AD260045DF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29037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93" r:id="rId3"/>
    <p:sldLayoutId id="2147483692" r:id="rId4"/>
    <p:sldLayoutId id="2147483688" r:id="rId5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en.it-processmaps.com/index.php/Main_Pag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S3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mmiinstitute.com/cmmi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xelos.com/best-practice-solutions/prince2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ISO/CEI_27002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aca.org/cobit/pages/default.aspx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rformance-publique.budget.gouv.fr/performance-gestion-publiques/controle-gestion/essentiel/centre-ressources-interministeriel-controle-gestion-cri-cg/mareva#.XdLLp7_jKL4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png"/><Relationship Id="rId4" Type="http://schemas.openxmlformats.org/officeDocument/2006/relationships/chart" Target="../charts/char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vR-8OW7GBd8" TargetMode="External"/><Relationship Id="rId5" Type="http://schemas.openxmlformats.org/officeDocument/2006/relationships/image" Target="../media/image16.jpe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en.it-processmaps.com/index.php/Main_Pag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15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28/04/2019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28A82-CE79-4D43-9DF9-AD260045DFD9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1436" y="1662545"/>
            <a:ext cx="78255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2BA2C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Autour de la production des services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01436" y="2524990"/>
            <a:ext cx="596438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Clr>
                <a:srgbClr val="2BA2C7"/>
              </a:buClr>
              <a:defRPr/>
            </a:pPr>
            <a:r>
              <a:rPr lang="fr-FR" b="1" dirty="0" err="1">
                <a:solidFill>
                  <a:prstClr val="black"/>
                </a:solidFill>
              </a:rPr>
              <a:t>YaSM</a:t>
            </a:r>
            <a:endParaRPr lang="fr-FR" b="1" dirty="0">
              <a:solidFill>
                <a:prstClr val="black"/>
              </a:solidFill>
            </a:endParaRPr>
          </a:p>
          <a:p>
            <a:pPr>
              <a:spcAft>
                <a:spcPts val="600"/>
              </a:spcAft>
              <a:buClr>
                <a:srgbClr val="2BA2C7"/>
              </a:buClr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 référentiel simplifié (pragmatique) de production des services qui ne remet pas en cause les autres référentiels</a:t>
            </a:r>
          </a:p>
          <a:p>
            <a:pPr marL="742950" lvl="1" indent="-285750">
              <a:spcAft>
                <a:spcPts val="600"/>
              </a:spcAft>
              <a:buClr>
                <a:srgbClr val="2BA2C7"/>
              </a:buClr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prstClr val="black"/>
                </a:solidFill>
                <a:hlinkClick r:id="rId3"/>
              </a:rPr>
              <a:t>https://wiki.en.it-processmaps.com/index.php/Main_Page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2753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28/04/2019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28A82-CE79-4D43-9DF9-AD260045DFD9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1436" y="1662545"/>
            <a:ext cx="78255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2BA2C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Autour de la production des services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01436" y="2524990"/>
            <a:ext cx="596438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Clr>
                <a:srgbClr val="2BA2C7"/>
              </a:buClr>
              <a:defRPr/>
            </a:pPr>
            <a:r>
              <a:rPr lang="fr-FR" b="1" dirty="0">
                <a:solidFill>
                  <a:prstClr val="black"/>
                </a:solidFill>
              </a:rPr>
              <a:t>S3M (Software Maintenance </a:t>
            </a:r>
            <a:r>
              <a:rPr lang="fr-FR" b="1" dirty="0" err="1">
                <a:solidFill>
                  <a:prstClr val="black"/>
                </a:solidFill>
              </a:rPr>
              <a:t>Maturity</a:t>
            </a:r>
            <a:r>
              <a:rPr lang="fr-FR" b="1" dirty="0">
                <a:solidFill>
                  <a:prstClr val="black"/>
                </a:solidFill>
              </a:rPr>
              <a:t> Model)</a:t>
            </a:r>
          </a:p>
          <a:p>
            <a:pPr>
              <a:spcAft>
                <a:spcPts val="600"/>
              </a:spcAft>
              <a:buClr>
                <a:srgbClr val="2BA2C7"/>
              </a:buClr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Une pratique dédiée à la maintenance des logiciels et progiciels paramétrable (pilotage d’un sous-traitant et évaluation d’un fournisseur). Il s’appuie sur les autres référentiels</a:t>
            </a:r>
          </a:p>
          <a:p>
            <a:pPr marL="742950" lvl="1" indent="-285750">
              <a:spcAft>
                <a:spcPts val="600"/>
              </a:spcAft>
              <a:buClr>
                <a:srgbClr val="2BA2C7"/>
              </a:buClr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prstClr val="black"/>
                </a:solidFill>
                <a:hlinkClick r:id="rId3"/>
              </a:rPr>
              <a:t>https://fr.wikipedia.org/wiki/S3M</a:t>
            </a:r>
            <a:r>
              <a:rPr lang="fr-FR" dirty="0">
                <a:solidFill>
                  <a:prstClr val="black"/>
                </a:solidFill>
              </a:rPr>
              <a:t> 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2385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28/04/2019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28A82-CE79-4D43-9DF9-AD260045DFD9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1435" y="1662545"/>
            <a:ext cx="7573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2BA2C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Autour des études et développements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01436" y="2524990"/>
            <a:ext cx="7413914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CMMI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 l’origine est un modèle de maturité pour les entreprise d’ingénierie, mais le cadre générique a été décliné en 3 constellations</a:t>
            </a:r>
          </a:p>
          <a:p>
            <a:pPr marL="54000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2BA2C7"/>
              </a:buClr>
              <a:buSzTx/>
              <a:buFont typeface="Arial" panose="020B0604020202020204" pitchFamily="34" charset="0"/>
              <a:buChar char="—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CMMI-DEV pour les développements</a:t>
            </a:r>
          </a:p>
          <a:p>
            <a:pPr marL="54000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2BA2C7"/>
              </a:buClr>
              <a:buSzTx/>
              <a:buFont typeface="Arial" panose="020B0604020202020204" pitchFamily="34" charset="0"/>
              <a:buChar char="—"/>
              <a:tabLst/>
              <a:defRPr/>
            </a:pPr>
            <a:r>
              <a:rPr lang="fr-FR" dirty="0">
                <a:solidFill>
                  <a:prstClr val="black"/>
                </a:solidFill>
                <a:latin typeface="Arial"/>
              </a:rPr>
              <a:t>CMMI-ACQ pour les achats</a:t>
            </a:r>
          </a:p>
          <a:p>
            <a:pPr marL="54000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2BA2C7"/>
              </a:buClr>
              <a:buSzTx/>
              <a:buFont typeface="Arial" panose="020B0604020202020204" pitchFamily="34" charset="0"/>
              <a:buChar char="—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CMMI-SVC pour la fourniture des services (concurrent de ITIL)</a:t>
            </a:r>
            <a:endParaRPr lang="fr-FR" dirty="0">
              <a:solidFill>
                <a:prstClr val="black"/>
              </a:solidFill>
              <a:latin typeface="Arial"/>
            </a:endParaRPr>
          </a:p>
          <a:p>
            <a:pPr indent="-202950">
              <a:spcAft>
                <a:spcPts val="600"/>
              </a:spcAft>
              <a:buClr>
                <a:srgbClr val="2BA2C7"/>
              </a:buClr>
              <a:defRPr/>
            </a:pP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indent="-202950">
              <a:spcAft>
                <a:spcPts val="600"/>
              </a:spcAft>
              <a:buClr>
                <a:srgbClr val="2BA2C7"/>
              </a:buClr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C’est un </a:t>
            </a:r>
            <a:r>
              <a:rPr lang="fr-FR" dirty="0">
                <a:solidFill>
                  <a:prstClr val="black"/>
                </a:solidFill>
                <a:latin typeface="Arial"/>
              </a:rPr>
              <a:t>référentiel délicat à appréhender car il mixe des pratiques et des niveaux de maturité. La gestion de son application est donc à envisager sur une organisation.</a:t>
            </a:r>
          </a:p>
          <a:p>
            <a:pPr marL="540000" lvl="1" indent="-285750">
              <a:spcAft>
                <a:spcPts val="600"/>
              </a:spcAft>
              <a:buClr>
                <a:srgbClr val="2BA2C7"/>
              </a:buClr>
              <a:buFont typeface="Arial" panose="020B0604020202020204" pitchFamily="34" charset="0"/>
              <a:buChar char="—"/>
              <a:defRPr/>
            </a:pPr>
            <a:r>
              <a:rPr lang="fr-FR" dirty="0">
                <a:solidFill>
                  <a:prstClr val="black"/>
                </a:solidFill>
                <a:hlinkClick r:id="rId3"/>
              </a:rPr>
              <a:t>https://cmmiinstitute.com/cmmi</a:t>
            </a:r>
            <a:r>
              <a:rPr lang="fr-FR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D44FAF5C-3137-054C-AE79-78F81C85D27B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4177729" y="161035"/>
            <a:ext cx="433762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</a:t>
            </a:r>
          </a:p>
        </p:txBody>
      </p:sp>
    </p:spTree>
    <p:extLst>
      <p:ext uri="{BB962C8B-B14F-4D97-AF65-F5344CB8AC3E}">
        <p14:creationId xmlns:p14="http://schemas.microsoft.com/office/powerpoint/2010/main" val="1648684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28/04/2019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28A82-CE79-4D43-9DF9-AD260045DFD9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1435" y="1662545"/>
            <a:ext cx="7573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2BA2C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Autour des études et développements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01436" y="2524990"/>
            <a:ext cx="741391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PRINCE2 (</a:t>
            </a:r>
            <a:r>
              <a:rPr kumimoji="0" lang="fr-F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PRojects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IN </a:t>
            </a:r>
            <a:r>
              <a:rPr kumimoji="0" lang="fr-F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Controled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Environnements)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solidFill>
                  <a:prstClr val="black"/>
                </a:solidFill>
                <a:latin typeface="Arial"/>
              </a:rPr>
              <a:t>C’est le petit frère orienté gestion de projets de ITIL qui se focalise sur l’organisation du projet, la gestion et le contrôle du projet.</a:t>
            </a:r>
          </a:p>
          <a:p>
            <a:pPr indent="-202950">
              <a:spcAft>
                <a:spcPts val="600"/>
              </a:spcAft>
              <a:buClr>
                <a:srgbClr val="2BA2C7"/>
              </a:buClr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Ce référentiel est supposé être adaptable à la taille d’un projet, mais requiert toutefois que les équipes soient formées aux projets. Cependant, sa mise en place est conséquente.</a:t>
            </a:r>
          </a:p>
          <a:p>
            <a:pPr indent="-202950">
              <a:spcAft>
                <a:spcPts val="600"/>
              </a:spcAft>
              <a:buClr>
                <a:srgbClr val="2BA2C7"/>
              </a:buClr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Elle identifie l’ensemble des processus qui permettent d’élaborer, initialiser, diriger un projet et conduire les livraisons, gérer les phase</a:t>
            </a:r>
            <a:r>
              <a:rPr lang="fr-FR" dirty="0">
                <a:solidFill>
                  <a:prstClr val="black"/>
                </a:solidFill>
                <a:latin typeface="Arial"/>
              </a:rPr>
              <a:t>s et clore un projet.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540000" lvl="1" indent="-285750">
              <a:spcAft>
                <a:spcPts val="600"/>
              </a:spcAft>
              <a:buClr>
                <a:srgbClr val="2BA2C7"/>
              </a:buClr>
              <a:buFont typeface="Arial" panose="020B0604020202020204" pitchFamily="34" charset="0"/>
              <a:buChar char="—"/>
              <a:defRPr/>
            </a:pPr>
            <a:r>
              <a:rPr lang="fr-FR" dirty="0">
                <a:solidFill>
                  <a:prstClr val="black"/>
                </a:solidFill>
                <a:hlinkClick r:id="rId3"/>
              </a:rPr>
              <a:t>https://www.axelos.com/best-practice-solutions/prince2</a:t>
            </a:r>
            <a:r>
              <a:rPr lang="fr-FR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0013C3FF-225B-6942-8433-3EA7EC635B4D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4177729" y="161035"/>
            <a:ext cx="433762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</a:t>
            </a:r>
          </a:p>
        </p:txBody>
      </p:sp>
    </p:spTree>
    <p:extLst>
      <p:ext uri="{BB962C8B-B14F-4D97-AF65-F5344CB8AC3E}">
        <p14:creationId xmlns:p14="http://schemas.microsoft.com/office/powerpoint/2010/main" val="3628966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28/04/2019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28A82-CE79-4D43-9DF9-AD260045DFD9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1435" y="1662545"/>
            <a:ext cx="7573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2BA2C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Autour des études et développements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01436" y="2524990"/>
            <a:ext cx="74139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PMBOK (Project Management Body of </a:t>
            </a:r>
            <a:r>
              <a:rPr kumimoji="0" lang="fr-F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Knowledge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solidFill>
                  <a:prstClr val="black"/>
                </a:solidFill>
                <a:latin typeface="Arial"/>
              </a:rPr>
              <a:t>C’est une collection de bonnes pratiques pour la gestion de projet et un lexique pour la gestion des projets.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solidFill>
                  <a:prstClr val="black"/>
                </a:solidFill>
                <a:latin typeface="Arial"/>
              </a:rPr>
              <a:t>Ce corpus de connaissance aborde tous les aspects de la gestion de projets délais, coûts, qualité mais aussi la cohérence des activités, risques… et la communication.</a:t>
            </a:r>
          </a:p>
        </p:txBody>
      </p: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8CFAAEB9-D40A-D142-B783-73E20DF0EBB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4177729" y="161035"/>
            <a:ext cx="433762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</a:t>
            </a:r>
          </a:p>
        </p:txBody>
      </p:sp>
    </p:spTree>
    <p:extLst>
      <p:ext uri="{BB962C8B-B14F-4D97-AF65-F5344CB8AC3E}">
        <p14:creationId xmlns:p14="http://schemas.microsoft.com/office/powerpoint/2010/main" val="3954257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28/04/2019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28A82-CE79-4D43-9DF9-AD260045DFD9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1435" y="1662545"/>
            <a:ext cx="7573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2BA2C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Autour des études et développements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01436" y="2524990"/>
            <a:ext cx="741391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sz="2000" b="1" dirty="0">
                <a:solidFill>
                  <a:prstClr val="black"/>
                </a:solidFill>
                <a:latin typeface="Arial"/>
              </a:rPr>
              <a:t>BA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BOK (Business </a:t>
            </a:r>
            <a:r>
              <a:rPr kumimoji="0" lang="fr-F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Analysis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Body of </a:t>
            </a:r>
            <a:r>
              <a:rPr kumimoji="0" lang="fr-F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Knowledge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solidFill>
                  <a:prstClr val="black"/>
                </a:solidFill>
                <a:latin typeface="Arial"/>
              </a:rPr>
              <a:t>C’est une collection de bonnes pratiques pour l’analyse des besoins métiers.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solidFill>
                  <a:prstClr val="black"/>
                </a:solidFill>
                <a:latin typeface="Arial"/>
              </a:rPr>
              <a:t>Ce corpus de connaissance aborde tous les aspects de l’expression des besoins métiers : l’analyse d’affaires (que mettre en place pour obtenir les besoins), l’</a:t>
            </a:r>
            <a:r>
              <a:rPr lang="fr-FR" dirty="0" err="1">
                <a:solidFill>
                  <a:prstClr val="black"/>
                </a:solidFill>
                <a:latin typeface="Arial"/>
              </a:rPr>
              <a:t>élicitation</a:t>
            </a:r>
            <a:r>
              <a:rPr lang="fr-FR" dirty="0">
                <a:solidFill>
                  <a:prstClr val="black"/>
                </a:solidFill>
                <a:latin typeface="Arial"/>
              </a:rPr>
              <a:t> (faire exprimer et comprendre les besoins et préoccupations), portée de la solution, exigences et l’évaluation et la validation d’une solution.</a:t>
            </a:r>
          </a:p>
        </p:txBody>
      </p: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0AD16618-F1C1-EB45-81CD-EDC9906F484D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4177729" y="161035"/>
            <a:ext cx="433762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</a:t>
            </a:r>
          </a:p>
        </p:txBody>
      </p:sp>
    </p:spTree>
    <p:extLst>
      <p:ext uri="{BB962C8B-B14F-4D97-AF65-F5344CB8AC3E}">
        <p14:creationId xmlns:p14="http://schemas.microsoft.com/office/powerpoint/2010/main" val="33833195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28/04/2019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28A82-CE79-4D43-9DF9-AD260045DFD9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1436" y="1662545"/>
            <a:ext cx="5964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2BA2C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Autour de la sécurité du SI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01436" y="2524990"/>
            <a:ext cx="5964382" cy="2846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ISO 27000:--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référentiel pour la sécurité. Il est complexe à mettre en œuvre comme CMMI car il touche autant les pratiques, que l’organisation et la mise en œuvre d’un système de management par la qualité.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solidFill>
                  <a:prstClr val="black"/>
                </a:solidFill>
                <a:latin typeface="Arial"/>
              </a:rPr>
              <a:t>Le chapitre ISO 27002 est repris par la PSSIE et le RGS pour lequel des tableau de bord opérationnel ont été réalisés.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540000" lvl="1" indent="-285750">
              <a:spcAft>
                <a:spcPts val="600"/>
              </a:spcAft>
              <a:buClr>
                <a:srgbClr val="2BA2C7"/>
              </a:buClr>
              <a:buFont typeface="Arial" panose="020B0604020202020204" pitchFamily="34" charset="0"/>
              <a:buChar char="—"/>
              <a:defRPr/>
            </a:pPr>
            <a:r>
              <a:rPr lang="fr-FR" dirty="0">
                <a:solidFill>
                  <a:prstClr val="black"/>
                </a:solidFill>
                <a:hlinkClick r:id="rId3"/>
              </a:rPr>
              <a:t>https://fr.wikipedia.org/wiki/ISO/CEI_27002</a:t>
            </a:r>
            <a:r>
              <a:rPr lang="fr-FR" dirty="0">
                <a:solidFill>
                  <a:prstClr val="black"/>
                </a:solidFill>
              </a:rPr>
              <a:t> 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E05755D0-307E-DC43-96C7-A224E01A64EE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4177729" y="161035"/>
            <a:ext cx="433762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</a:t>
            </a:r>
          </a:p>
        </p:txBody>
      </p:sp>
    </p:spTree>
    <p:extLst>
      <p:ext uri="{BB962C8B-B14F-4D97-AF65-F5344CB8AC3E}">
        <p14:creationId xmlns:p14="http://schemas.microsoft.com/office/powerpoint/2010/main" val="510103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28/04/2019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28A82-CE79-4D43-9DF9-AD260045DFD9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1436" y="1662545"/>
            <a:ext cx="5964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2BA2C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Autour de la Gouvernance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01436" y="2524990"/>
            <a:ext cx="5964382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COBIT (Control Objectives for Information and </a:t>
            </a:r>
            <a:r>
              <a:rPr kumimoji="0" lang="fr-F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related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r-F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Technology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D’abord un référentiel d’audit informatique et de gouvernance du SI. C’est donc un objet qui n’est pas réellement dans les pratiques dans nos institutions.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dirty="0">
                <a:solidFill>
                  <a:prstClr val="black"/>
                </a:solidFill>
                <a:latin typeface="Arial"/>
              </a:rPr>
              <a:t>Il a fortement été renforcé sur sa partie gouvernance et intègre des apports d’ITIL et de l’ISO 9000.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540000" lvl="1" indent="-285750">
              <a:spcAft>
                <a:spcPts val="600"/>
              </a:spcAft>
              <a:buClr>
                <a:srgbClr val="2BA2C7"/>
              </a:buClr>
              <a:buFont typeface="Arial" panose="020B0604020202020204" pitchFamily="34" charset="0"/>
              <a:buChar char="—"/>
              <a:defRPr/>
            </a:pPr>
            <a:r>
              <a:rPr lang="fr-FR" dirty="0">
                <a:solidFill>
                  <a:prstClr val="black"/>
                </a:solidFill>
                <a:hlinkClick r:id="rId3"/>
              </a:rPr>
              <a:t>http://www.isaca.org/cobit/pages/default.aspx</a:t>
            </a:r>
            <a:r>
              <a:rPr lang="fr-FR" dirty="0">
                <a:solidFill>
                  <a:prstClr val="black"/>
                </a:solidFill>
              </a:rPr>
              <a:t> 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3E9A16DC-C8F1-524F-9C96-430F1C5D3C25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4177729" y="161035"/>
            <a:ext cx="433762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</a:t>
            </a:r>
          </a:p>
        </p:txBody>
      </p:sp>
    </p:spTree>
    <p:extLst>
      <p:ext uri="{BB962C8B-B14F-4D97-AF65-F5344CB8AC3E}">
        <p14:creationId xmlns:p14="http://schemas.microsoft.com/office/powerpoint/2010/main" val="25403784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28/04/2019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28A82-CE79-4D43-9DF9-AD260045DFD9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1436" y="1662545"/>
            <a:ext cx="5964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2BA2C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Autour de la Gouvernance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01436" y="2524990"/>
            <a:ext cx="7413914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MAREVA (Méthode d’Analyse et de Remontée de la valeur)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Ce n’est pas un référentiel</a:t>
            </a: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Mais une méthode qui permet d’évaluer la valeur (et non le risque) d’un projet et de dialoguer avec les métiers sur leurs besoins (sans identifier distinctement les besoins).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540000" lvl="1" indent="-285750">
              <a:spcAft>
                <a:spcPts val="600"/>
              </a:spcAft>
              <a:buClr>
                <a:srgbClr val="2BA2C7"/>
              </a:buClr>
              <a:buFont typeface="Arial" panose="020B0604020202020204" pitchFamily="34" charset="0"/>
              <a:buChar char="—"/>
              <a:defRPr/>
            </a:pPr>
            <a:r>
              <a:rPr lang="fr-FR" dirty="0">
                <a:solidFill>
                  <a:prstClr val="black"/>
                </a:solidFill>
                <a:hlinkClick r:id="rId3"/>
              </a:rPr>
              <a:t>http://references.modernisation.gouv.fr/mareva-2</a:t>
            </a:r>
          </a:p>
          <a:p>
            <a:pPr marL="540000" lvl="1" indent="-285750">
              <a:spcAft>
                <a:spcPts val="600"/>
              </a:spcAft>
              <a:buClr>
                <a:srgbClr val="2BA2C7"/>
              </a:buClr>
              <a:buFont typeface="Arial" panose="020B0604020202020204" pitchFamily="34" charset="0"/>
              <a:buChar char="—"/>
              <a:defRPr/>
            </a:pPr>
            <a:r>
              <a:rPr lang="fr-FR" dirty="0">
                <a:solidFill>
                  <a:prstClr val="black"/>
                </a:solidFill>
                <a:hlinkClick r:id="rId3"/>
              </a:rPr>
              <a:t>https://www.performance-publique.budget.gouv.fr/performance-gestion-publiques/controle-gestion/essentiel/centre-ressources-interministeriel-controle-gestion-cri-cg/mareva#.XdLLp7_jKL4</a:t>
            </a:r>
            <a:r>
              <a:rPr lang="fr-FR" dirty="0">
                <a:solidFill>
                  <a:prstClr val="black"/>
                </a:solidFill>
              </a:rPr>
              <a:t> 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B5E99788-2C67-3D49-B8A8-9DF3EB82FF44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4177729" y="161035"/>
            <a:ext cx="433762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</a:t>
            </a:r>
          </a:p>
        </p:txBody>
      </p:sp>
    </p:spTree>
    <p:extLst>
      <p:ext uri="{BB962C8B-B14F-4D97-AF65-F5344CB8AC3E}">
        <p14:creationId xmlns:p14="http://schemas.microsoft.com/office/powerpoint/2010/main" val="16845479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+mj-lt"/>
              <a:buAutoNum type="romanUcPeriod" startAt="3"/>
            </a:pPr>
            <a:r>
              <a:rPr lang="fr-FR" dirty="0"/>
              <a:t>Mettre en place ses pratiques 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1"/>
          </p:nvPr>
        </p:nvSpPr>
        <p:spPr>
          <a:xfrm>
            <a:off x="613063" y="6262831"/>
            <a:ext cx="2057400" cy="365125"/>
          </a:xfrm>
        </p:spPr>
        <p:txBody>
          <a:bodyPr/>
          <a:lstStyle/>
          <a:p>
            <a:r>
              <a:rPr lang="fr-FR" dirty="0"/>
              <a:t>28/04/2019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452754" y="6301507"/>
            <a:ext cx="2057400" cy="365125"/>
          </a:xfrm>
        </p:spPr>
        <p:txBody>
          <a:bodyPr/>
          <a:lstStyle/>
          <a:p>
            <a:fld id="{60128A82-CE79-4D43-9DF9-AD260045DFD9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986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28/04/2019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8A82-CE79-4D43-9DF9-AD260045DFD9}" type="slidenum">
              <a:rPr lang="fr-FR" smtClean="0"/>
              <a:t>2</a:t>
            </a:fld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Formation des DSIN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Référentiels et normes</a:t>
            </a:r>
          </a:p>
          <a:p>
            <a:r>
              <a:rPr lang="fr-FR" dirty="0"/>
              <a:t>Fabrice Moutte - Sorbonne Université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79137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28/04/2019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Mettre en place ses pratiques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28A82-CE79-4D43-9DF9-AD260045DFD9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1436" y="1662545"/>
            <a:ext cx="5964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2BA2C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Exposé du problème du DSI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01436" y="2536713"/>
            <a:ext cx="7413914" cy="3406887"/>
          </a:xfrm>
          <a:prstGeom prst="rect">
            <a:avLst/>
          </a:prstGeom>
          <a:noFill/>
        </p:spPr>
        <p:txBody>
          <a:bodyPr wrap="square" rtlCol="0">
            <a:normAutofit fontScale="92500" lnSpcReduction="20000"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AutoNum type="alphaLcPeriod"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Mettre en place une cohérence de processus (interne)</a:t>
            </a:r>
          </a:p>
          <a:p>
            <a:pPr marL="914400" lvl="1" indent="-45720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 panel varié de cadres et référentiels</a:t>
            </a:r>
          </a:p>
          <a:p>
            <a:pPr marL="914400" lvl="1" indent="-45720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qui se recoupent sans se compléter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AutoNum type="alphaLcPeriod"/>
              <a:tabLst/>
              <a:defRPr/>
            </a:pPr>
            <a:r>
              <a:rPr lang="fr-FR" sz="2000" b="1" dirty="0">
                <a:solidFill>
                  <a:prstClr val="black"/>
                </a:solidFill>
                <a:latin typeface="Arial"/>
              </a:rPr>
              <a:t>Faire avancer ses métiers de manière coordonnée</a:t>
            </a:r>
          </a:p>
          <a:p>
            <a:pPr marL="914400" lvl="1" indent="-45720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Les référentiels ne concernent pas tout le monde</a:t>
            </a:r>
          </a:p>
          <a:p>
            <a:pPr marL="914400" lvl="1" indent="-45720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Les référentiels impactent tout le monde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AutoNum type="alphaLcPeriod"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Donner de la visibilité à l’extérieur sur les gains</a:t>
            </a:r>
          </a:p>
          <a:p>
            <a:pPr marL="914400" lvl="1" indent="-45720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« les gens parlent », « le jargon est rapidement dans la bouche de tous »</a:t>
            </a:r>
          </a:p>
          <a:p>
            <a:pPr marL="914400" lvl="1" indent="-45720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La mise en place de processus a un impact sur les autres métiers qu’il faut accompagner !</a:t>
            </a:r>
            <a:endParaRPr kumimoji="0" lang="fr-FR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894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28/04/2019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Mettre en place ses pratiques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28A82-CE79-4D43-9DF9-AD260045DFD9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1436" y="1662545"/>
            <a:ext cx="74139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2BA2C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Identifier ses forces et faiblesses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01436" y="2536713"/>
            <a:ext cx="7413914" cy="3406887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AutoNum type="alphaLcPeriod"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 pas hésiter à s’auditer pour avoir un point de référence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Prestations courtes quelques jours sur quelques semaines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Regard extérieur </a:t>
            </a:r>
            <a:r>
              <a:rPr lang="fr-FR" sz="2000" dirty="0">
                <a:solidFill>
                  <a:prstClr val="black"/>
                </a:solidFill>
                <a:latin typeface="Arial"/>
              </a:rPr>
              <a:t>sans attaches avec l’histoire des organisations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Permet à chacun de se repositionner par rapport à l’état de l’art effectif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  <a:defRPr/>
            </a:pPr>
            <a:r>
              <a:rPr lang="fr-FR" sz="2000" b="1" dirty="0">
                <a:solidFill>
                  <a:prstClr val="black"/>
                </a:solidFill>
                <a:latin typeface="Arial"/>
              </a:rPr>
              <a:t>Mesurer sa maturité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Savoir être pessimiste sur sa maturité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Mieux vaut perdre quelques mois de mise en pratique…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… que perdre ses équipes par optimisme</a:t>
            </a:r>
          </a:p>
        </p:txBody>
      </p:sp>
    </p:spTree>
    <p:extLst>
      <p:ext uri="{BB962C8B-B14F-4D97-AF65-F5344CB8AC3E}">
        <p14:creationId xmlns:p14="http://schemas.microsoft.com/office/powerpoint/2010/main" val="4281177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28/04/2019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Mettre en place ses pratiques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28A82-CE79-4D43-9DF9-AD260045DFD9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1436" y="1662545"/>
            <a:ext cx="74139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2BA2C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Identifier ses forces et faiblesses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01436" y="2536713"/>
            <a:ext cx="7413914" cy="3406887"/>
          </a:xfrm>
          <a:prstGeom prst="rect">
            <a:avLst/>
          </a:prstGeom>
          <a:noFill/>
        </p:spPr>
        <p:txBody>
          <a:bodyPr wrap="square" rtlCol="0">
            <a:normAutofit fontScale="92500" lnSpcReduction="20000"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Les</a:t>
            </a:r>
            <a:r>
              <a:rPr kumimoji="0" lang="fr-FR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principaux processus qui classiquement sont à prendre en compte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914400" lvl="1" indent="-45720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Gestion des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demandes</a:t>
            </a: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et des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incidents</a:t>
            </a:r>
          </a:p>
          <a:p>
            <a:pPr marL="914400" lvl="1" indent="-45720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Gestion de la </a:t>
            </a:r>
            <a:r>
              <a:rPr lang="fr-FR" sz="2000" b="1" dirty="0">
                <a:solidFill>
                  <a:prstClr val="black"/>
                </a:solidFill>
                <a:latin typeface="Arial"/>
              </a:rPr>
              <a:t>disponibilité</a:t>
            </a:r>
            <a:r>
              <a:rPr lang="fr-FR" sz="2000" dirty="0">
                <a:solidFill>
                  <a:prstClr val="black"/>
                </a:solidFill>
                <a:latin typeface="Arial"/>
              </a:rPr>
              <a:t> et de la </a:t>
            </a:r>
            <a:r>
              <a:rPr lang="fr-FR" sz="2000" b="1" dirty="0">
                <a:solidFill>
                  <a:prstClr val="black"/>
                </a:solidFill>
                <a:latin typeface="Arial"/>
              </a:rPr>
              <a:t>capacité</a:t>
            </a:r>
          </a:p>
          <a:p>
            <a:pPr marL="914400" lvl="1" indent="-45720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Gestion des </a:t>
            </a:r>
            <a:r>
              <a:rPr lang="fr-FR" sz="2000" b="1" dirty="0">
                <a:solidFill>
                  <a:prstClr val="black"/>
                </a:solidFill>
                <a:latin typeface="Arial"/>
              </a:rPr>
              <a:t>changements</a:t>
            </a:r>
          </a:p>
          <a:p>
            <a:pPr marL="914400" lvl="1" indent="-45720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Gestion des </a:t>
            </a:r>
            <a:r>
              <a:rPr lang="fr-FR" sz="2000" b="1" dirty="0">
                <a:solidFill>
                  <a:prstClr val="black"/>
                </a:solidFill>
                <a:latin typeface="Arial"/>
              </a:rPr>
              <a:t>projets</a:t>
            </a:r>
            <a:r>
              <a:rPr lang="fr-FR" sz="2000" dirty="0">
                <a:solidFill>
                  <a:prstClr val="black"/>
                </a:solidFill>
                <a:latin typeface="Arial"/>
              </a:rPr>
              <a:t> (y compris d’infrastructures)</a:t>
            </a:r>
          </a:p>
          <a:p>
            <a:pPr marL="914400" lvl="1" indent="-45720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Gestion des </a:t>
            </a:r>
            <a:r>
              <a:rPr lang="fr-FR" sz="2000" b="1" dirty="0">
                <a:solidFill>
                  <a:prstClr val="black"/>
                </a:solidFill>
                <a:latin typeface="Arial"/>
              </a:rPr>
              <a:t>maintenances</a:t>
            </a:r>
            <a:r>
              <a:rPr lang="fr-FR" sz="2000" dirty="0">
                <a:solidFill>
                  <a:prstClr val="black"/>
                </a:solidFill>
                <a:latin typeface="Arial"/>
              </a:rPr>
              <a:t> applicatives</a:t>
            </a:r>
          </a:p>
          <a:p>
            <a:pPr marL="914400" lvl="1" indent="-45720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Gestion des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mises en production</a:t>
            </a:r>
          </a:p>
          <a:p>
            <a:pPr marL="914400" lvl="1" indent="-45720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Gestion des </a:t>
            </a:r>
            <a:r>
              <a:rPr lang="fr-FR" sz="2000" b="1" dirty="0">
                <a:solidFill>
                  <a:prstClr val="black"/>
                </a:solidFill>
                <a:latin typeface="Arial"/>
              </a:rPr>
              <a:t>composants techniques</a:t>
            </a:r>
          </a:p>
          <a:p>
            <a:pPr marL="914400" lvl="1" indent="-45720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Gestion des </a:t>
            </a:r>
            <a:r>
              <a:rPr lang="fr-FR" sz="2000" b="1" dirty="0">
                <a:solidFill>
                  <a:prstClr val="black"/>
                </a:solidFill>
                <a:latin typeface="Arial"/>
              </a:rPr>
              <a:t>prestataires</a:t>
            </a:r>
          </a:p>
          <a:p>
            <a:pPr marL="914400" lvl="1" indent="-45720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Conformité </a:t>
            </a:r>
            <a:r>
              <a:rPr lang="fr-FR" sz="2000" b="1" dirty="0">
                <a:solidFill>
                  <a:prstClr val="black"/>
                </a:solidFill>
                <a:latin typeface="Arial"/>
              </a:rPr>
              <a:t>PSSI-E</a:t>
            </a:r>
            <a:r>
              <a:rPr lang="fr-FR" sz="2000" dirty="0">
                <a:solidFill>
                  <a:prstClr val="black"/>
                </a:solidFill>
                <a:latin typeface="Arial"/>
              </a:rPr>
              <a:t>, </a:t>
            </a:r>
            <a:r>
              <a:rPr lang="fr-FR" sz="2000" b="1" dirty="0">
                <a:solidFill>
                  <a:prstClr val="black"/>
                </a:solidFill>
                <a:latin typeface="Arial"/>
              </a:rPr>
              <a:t>RGS</a:t>
            </a:r>
            <a:r>
              <a:rPr lang="fr-FR" sz="2000" dirty="0">
                <a:solidFill>
                  <a:prstClr val="black"/>
                </a:solidFill>
                <a:latin typeface="Arial"/>
              </a:rPr>
              <a:t> et </a:t>
            </a:r>
            <a:r>
              <a:rPr lang="fr-FR" sz="2000" b="1" dirty="0">
                <a:solidFill>
                  <a:prstClr val="black"/>
                </a:solidFill>
                <a:latin typeface="Arial"/>
              </a:rPr>
              <a:t>RGPD</a:t>
            </a:r>
          </a:p>
          <a:p>
            <a:pPr marL="914400" lvl="1" indent="-457200">
              <a:spcAft>
                <a:spcPts val="600"/>
              </a:spcAft>
              <a:buFont typeface="Wingdings" pitchFamily="2" charset="2"/>
              <a:buChar char="§"/>
              <a:defRPr/>
            </a:pPr>
            <a:endParaRPr kumimoji="0" lang="fr-FR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471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018F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018F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018F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080F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080F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A7F7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A7F7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A7F7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060F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28/04/2019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0"/>
          </p:nvPr>
        </p:nvSpPr>
        <p:spPr>
          <a:xfrm>
            <a:off x="4177729" y="172758"/>
            <a:ext cx="433762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Mettre en place ses pratiques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28A82-CE79-4D43-9DF9-AD260045DFD9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1436" y="1662545"/>
            <a:ext cx="74139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2BA2C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Faire adhérer son collectif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01436" y="2536713"/>
            <a:ext cx="7413914" cy="3406887"/>
          </a:xfrm>
          <a:prstGeom prst="rect">
            <a:avLst/>
          </a:prstGeom>
          <a:noFill/>
        </p:spPr>
        <p:txBody>
          <a:bodyPr wrap="square" rtlCol="0">
            <a:normAutofit fontScale="62500" lnSpcReduction="20000"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AutoNum type="alphaLcPeriod"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Donner un cadre clair sans donner le résultat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Travailler avec son équipe d’encadrement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Identifier les processus essentiels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Laisser vivre ceux qui fonctionnent (même s’il ne sont pas satisfaisant à l’instant)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Opérer </a:t>
            </a:r>
            <a:r>
              <a:rPr lang="fr-FR" sz="2000" dirty="0">
                <a:solidFill>
                  <a:prstClr val="black"/>
                </a:solidFill>
                <a:latin typeface="Arial"/>
              </a:rPr>
              <a:t>sur ceux qui dysfonctionnent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Laisser les équipes décrire le contenu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 contenu des processus est le quotidien de nos agents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Ils vont devoir les faire vivre… autant qu’ils s’en sentent responsables dès le début</a:t>
            </a:r>
          </a:p>
          <a:p>
            <a:pPr marL="457200" indent="-457200">
              <a:spcAft>
                <a:spcPts val="600"/>
              </a:spcAft>
              <a:buFont typeface="+mj-lt"/>
              <a:buAutoNum type="alphaLcPeriod"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Maintenir le cap sur plusieurs années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Se doter de point de contrôle (indicateurs de réalisation)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Instaurer une revue des processus – même sommaire (ISO 9000)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Mesurer la maturité chaque année pour montrer à chacun la progression du collectif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Cranter le souhait d’amélioration collective</a:t>
            </a:r>
            <a:endParaRPr kumimoji="0" lang="fr-FR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56886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29" r="15938"/>
          <a:stretch/>
        </p:blipFill>
        <p:spPr>
          <a:xfrm>
            <a:off x="4401879" y="5208412"/>
            <a:ext cx="4763386" cy="676381"/>
          </a:xfrm>
          <a:prstGeom prst="rect">
            <a:avLst/>
          </a:prstGeom>
        </p:spPr>
      </p:pic>
      <p:sp>
        <p:nvSpPr>
          <p:cNvPr id="2" name="Espace réservé de la date 1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60128A82-CE79-4D43-9DF9-AD260045DFD9}" type="slidenum">
              <a:rPr lang="fr-FR" smtClean="0"/>
              <a:t>24</a:t>
            </a:fld>
            <a:endParaRPr lang="fr-FR"/>
          </a:p>
        </p:txBody>
      </p: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A5CAA436-187A-674F-8C97-CD1AAC62D094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4177729" y="172758"/>
            <a:ext cx="433762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Synthèse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284549A-3119-4144-A3E6-295EEE50A2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050" y="1353133"/>
            <a:ext cx="5689600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8169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84236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84464" y="259773"/>
            <a:ext cx="81360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Cette diapo de couverture est une diapo d’attente, à afficher avant chaque début de conférence / atelier / autre présentation</a:t>
            </a:r>
          </a:p>
          <a:p>
            <a:r>
              <a:rPr lang="fr-FR" dirty="0">
                <a:solidFill>
                  <a:srgbClr val="FF0000"/>
                </a:solidFill>
              </a:rPr>
              <a:t>Ne pas la supprimer</a:t>
            </a:r>
          </a:p>
        </p:txBody>
      </p:sp>
    </p:spTree>
    <p:extLst>
      <p:ext uri="{BB962C8B-B14F-4D97-AF65-F5344CB8AC3E}">
        <p14:creationId xmlns:p14="http://schemas.microsoft.com/office/powerpoint/2010/main" val="41824383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28/04/2019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28A82-CE79-4D43-9DF9-AD260045DFD9}" type="slidenum">
              <a:rPr lang="fr-FR" smtClean="0"/>
              <a:t>27</a:t>
            </a:fld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628650" y="3602364"/>
            <a:ext cx="83387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Diapo de titre de la présentation (pour l’appliquer : clic droit sur la vignette, disposition, titre du diaporama). Ne déplacez pas et ne modifiez pas les logos. Ajoutez au besoin un logo partenaire à la droite du logo de l’IH2EF.</a:t>
            </a:r>
          </a:p>
          <a:p>
            <a:r>
              <a:rPr lang="fr-FR" dirty="0">
                <a:solidFill>
                  <a:srgbClr val="FF0000"/>
                </a:solidFill>
              </a:rPr>
              <a:t>Inscrivez le # dédié sur Twitter ou supprimer le bloc de texte dédié.</a:t>
            </a:r>
          </a:p>
        </p:txBody>
      </p:sp>
    </p:spTree>
    <p:extLst>
      <p:ext uri="{BB962C8B-B14F-4D97-AF65-F5344CB8AC3E}">
        <p14:creationId xmlns:p14="http://schemas.microsoft.com/office/powerpoint/2010/main" val="18659697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1"/>
          </p:nvPr>
        </p:nvSpPr>
        <p:spPr>
          <a:xfrm>
            <a:off x="613063" y="6262831"/>
            <a:ext cx="2057400" cy="365125"/>
          </a:xfrm>
        </p:spPr>
        <p:txBody>
          <a:bodyPr/>
          <a:lstStyle/>
          <a:p>
            <a:r>
              <a:rPr lang="fr-FR" dirty="0"/>
              <a:t>28/04/2019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452754" y="6301507"/>
            <a:ext cx="2057400" cy="365125"/>
          </a:xfrm>
        </p:spPr>
        <p:txBody>
          <a:bodyPr/>
          <a:lstStyle/>
          <a:p>
            <a:fld id="{60128A82-CE79-4D43-9DF9-AD260045DFD9}" type="slidenum">
              <a:rPr lang="fr-FR" smtClean="0"/>
              <a:t>28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909204" y="1170891"/>
            <a:ext cx="83387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Diapo de titre structurant de la présentation (pour l’appliquer : clic droit sur la vignette, disposition, intercalaire). Ne déplacez pas et ne modifiez pas les logos. </a:t>
            </a:r>
          </a:p>
          <a:p>
            <a:r>
              <a:rPr lang="fr-FR" dirty="0">
                <a:solidFill>
                  <a:srgbClr val="FF0000"/>
                </a:solidFill>
              </a:rPr>
              <a:t>Ecrivez votre titre avec une puce numérotée en chiffre romain.</a:t>
            </a:r>
          </a:p>
        </p:txBody>
      </p:sp>
    </p:spTree>
    <p:extLst>
      <p:ext uri="{BB962C8B-B14F-4D97-AF65-F5344CB8AC3E}">
        <p14:creationId xmlns:p14="http://schemas.microsoft.com/office/powerpoint/2010/main" val="7665692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algn="r"/>
            <a:r>
              <a:rPr lang="fr-FR" dirty="0"/>
              <a:t>Titre de la présentation</a:t>
            </a:r>
          </a:p>
          <a:p>
            <a:pPr algn="r"/>
            <a:r>
              <a:rPr lang="fr-FR" sz="1400" b="1" dirty="0"/>
              <a:t>Titre de la partie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60128A82-CE79-4D43-9DF9-AD260045DFD9}" type="slidenum">
              <a:rPr lang="fr-FR" smtClean="0"/>
              <a:t>29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070263" y="3171984"/>
            <a:ext cx="5964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accent1"/>
                </a:solidFill>
                <a:latin typeface="+mj-lt"/>
              </a:rPr>
              <a:t>1. Titre de la sous-partie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070263" y="4034429"/>
            <a:ext cx="5964382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fr-FR" sz="2000" b="1" dirty="0"/>
              <a:t>a. Sous-titre</a:t>
            </a:r>
          </a:p>
          <a:p>
            <a:pPr>
              <a:spcAft>
                <a:spcPts val="600"/>
              </a:spcAft>
            </a:pPr>
            <a:r>
              <a:rPr lang="fr-FR" dirty="0"/>
              <a:t>Texte normal</a:t>
            </a:r>
          </a:p>
          <a:p>
            <a:pPr marL="540000" lvl="1" indent="-28575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—"/>
            </a:pPr>
            <a:r>
              <a:rPr lang="fr-FR" dirty="0"/>
              <a:t>Puce niveau 1</a:t>
            </a:r>
          </a:p>
          <a:p>
            <a:pPr marL="900000" lvl="2" indent="-285750">
              <a:spcAft>
                <a:spcPts val="600"/>
              </a:spcAft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fr-FR" dirty="0"/>
              <a:t>Puce niveau 2</a:t>
            </a:r>
          </a:p>
        </p:txBody>
      </p:sp>
      <p:sp>
        <p:nvSpPr>
          <p:cNvPr id="9" name="Rectangle 8"/>
          <p:cNvSpPr/>
          <p:nvPr/>
        </p:nvSpPr>
        <p:spPr>
          <a:xfrm>
            <a:off x="94870" y="428253"/>
            <a:ext cx="851393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Diapo de contenu (pour l’appliquer, clic droit sur la vignette, disposition, vierge)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Copiez-collez les styles suivants pour rédiger vos diapos de contenus, </a:t>
            </a:r>
          </a:p>
          <a:p>
            <a:pPr>
              <a:spcAft>
                <a:spcPts val="600"/>
              </a:spcAft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pas d’autres styles admis. Respectez la tailles des polices, </a:t>
            </a:r>
            <a:r>
              <a:rPr lang="fr-FR" b="1" dirty="0">
                <a:solidFill>
                  <a:srgbClr val="FF0000"/>
                </a:solidFill>
                <a:sym typeface="Wingdings" panose="05000000000000000000" pitchFamily="2" charset="2"/>
              </a:rPr>
              <a:t>aérez vos diapos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4870" y="1564714"/>
            <a:ext cx="9180718" cy="14311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Renseignez le titre et la partie à laquelle se rattache votre diapo dans </a:t>
            </a:r>
          </a:p>
          <a:p>
            <a:pPr>
              <a:spcAft>
                <a:spcPts val="600"/>
              </a:spcAft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le bloc dédié en haut à droite.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Pour dynamiser votre diapo, utilisez les éléments de la section « Eléments à utiliser »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N’utilisez pas d’autres couleurs que celles de la palette du modèle (charte)</a:t>
            </a:r>
          </a:p>
        </p:txBody>
      </p:sp>
    </p:spTree>
    <p:extLst>
      <p:ext uri="{BB962C8B-B14F-4D97-AF65-F5344CB8AC3E}">
        <p14:creationId xmlns:p14="http://schemas.microsoft.com/office/powerpoint/2010/main" val="238095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fr-FR" dirty="0"/>
              <a:t>Organisation type et maturité d’une DSI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1"/>
          </p:nvPr>
        </p:nvSpPr>
        <p:spPr>
          <a:xfrm>
            <a:off x="613063" y="6262831"/>
            <a:ext cx="2057400" cy="365125"/>
          </a:xfrm>
        </p:spPr>
        <p:txBody>
          <a:bodyPr/>
          <a:lstStyle/>
          <a:p>
            <a:r>
              <a:rPr lang="fr-FR" dirty="0"/>
              <a:t>28/04/2019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452754" y="6301507"/>
            <a:ext cx="2057400" cy="365125"/>
          </a:xfrm>
        </p:spPr>
        <p:txBody>
          <a:bodyPr/>
          <a:lstStyle/>
          <a:p>
            <a:fld id="{60128A82-CE79-4D43-9DF9-AD260045DFD9}" type="slidenum">
              <a:rPr lang="fr-FR" smtClean="0"/>
              <a:t>3</a:t>
            </a:fld>
            <a:endParaRPr lang="fr-FR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868DE766-C6E6-4241-8B32-658D79F8B207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86880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37400" y="3542369"/>
            <a:ext cx="7631256" cy="14311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Inscrivez ici votre message de fin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Pour ne pas alourdir le poids du diaporama, </a:t>
            </a:r>
          </a:p>
          <a:p>
            <a:pPr>
              <a:spcAft>
                <a:spcPts val="600"/>
              </a:spcAft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supprimez les deux sections masquées avant d’afficher votre diaporama </a:t>
            </a:r>
          </a:p>
          <a:p>
            <a:pPr>
              <a:spcAft>
                <a:spcPts val="600"/>
              </a:spcAft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(mode d’emploi et éléments à utiliser)</a:t>
            </a:r>
          </a:p>
        </p:txBody>
      </p:sp>
    </p:spTree>
    <p:extLst>
      <p:ext uri="{BB962C8B-B14F-4D97-AF65-F5344CB8AC3E}">
        <p14:creationId xmlns:p14="http://schemas.microsoft.com/office/powerpoint/2010/main" val="9301367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60128A82-CE79-4D43-9DF9-AD260045DFD9}" type="slidenum">
              <a:rPr lang="fr-FR" smtClean="0"/>
              <a:t>31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-243695" y="2531353"/>
            <a:ext cx="9958039" cy="1142294"/>
          </a:xfrm>
          <a:prstGeom prst="rect">
            <a:avLst/>
          </a:prstGeom>
          <a:solidFill>
            <a:schemeClr val="accent3"/>
          </a:solidFill>
        </p:spPr>
        <p:txBody>
          <a:bodyPr wrap="square" lIns="1080000" rtlCol="0">
            <a:no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Mise en exergue du texte (police =Texte normal)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31272" y="4030072"/>
            <a:ext cx="3904053" cy="2076296"/>
          </a:xfrm>
          <a:prstGeom prst="rect">
            <a:avLst/>
          </a:prstGeom>
          <a:noFill/>
          <a:ln w="25400">
            <a:solidFill>
              <a:schemeClr val="accent4"/>
            </a:solidFill>
          </a:ln>
        </p:spPr>
        <p:txBody>
          <a:bodyPr wrap="square" lIns="90000" rtlCol="0">
            <a:noAutofit/>
          </a:bodyPr>
          <a:lstStyle/>
          <a:p>
            <a:pPr>
              <a:spcAft>
                <a:spcPts val="600"/>
              </a:spcAft>
            </a:pPr>
            <a:r>
              <a:rPr lang="fr-FR" dirty="0"/>
              <a:t>Complément (police =Texte normal)</a:t>
            </a:r>
          </a:p>
          <a:p>
            <a:pPr marL="742950" lvl="1" indent="-28575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—"/>
            </a:pPr>
            <a:r>
              <a:rPr lang="fr-FR" dirty="0"/>
              <a:t>Puce niveau 1</a:t>
            </a:r>
          </a:p>
          <a:p>
            <a:pPr marL="1200150" lvl="2" indent="-285750">
              <a:spcAft>
                <a:spcPts val="600"/>
              </a:spcAft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fr-FR" dirty="0"/>
              <a:t>Puce niveau 2</a:t>
            </a:r>
          </a:p>
        </p:txBody>
      </p:sp>
      <p:sp>
        <p:nvSpPr>
          <p:cNvPr id="7" name="Flèche droite 6"/>
          <p:cNvSpPr/>
          <p:nvPr/>
        </p:nvSpPr>
        <p:spPr>
          <a:xfrm>
            <a:off x="5227527" y="5132094"/>
            <a:ext cx="369110" cy="204065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>
            <a:off x="5227527" y="5466479"/>
            <a:ext cx="369110" cy="204065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6457950" y="4319236"/>
            <a:ext cx="1539764" cy="15397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droite 10"/>
          <p:cNvSpPr/>
          <p:nvPr/>
        </p:nvSpPr>
        <p:spPr>
          <a:xfrm>
            <a:off x="1952596" y="2991383"/>
            <a:ext cx="369110" cy="204065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" t="39599" r="-1022" b="34785"/>
          <a:stretch/>
        </p:blipFill>
        <p:spPr>
          <a:xfrm>
            <a:off x="-243695" y="2531353"/>
            <a:ext cx="667513" cy="1201569"/>
          </a:xfrm>
          <a:prstGeom prst="rect">
            <a:avLst/>
          </a:prstGeom>
        </p:spPr>
      </p:pic>
      <p:cxnSp>
        <p:nvCxnSpPr>
          <p:cNvPr id="15" name="Connecteur droit avec flèche 14"/>
          <p:cNvCxnSpPr/>
          <p:nvPr/>
        </p:nvCxnSpPr>
        <p:spPr>
          <a:xfrm>
            <a:off x="5227527" y="5907625"/>
            <a:ext cx="13281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5227527" y="6107675"/>
            <a:ext cx="1328104" cy="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19619" y="814459"/>
            <a:ext cx="8469050" cy="14311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Utilisez les éléments graphiques suivants en faisant des copier /coller, </a:t>
            </a:r>
          </a:p>
          <a:p>
            <a:pPr>
              <a:spcAft>
                <a:spcPts val="600"/>
              </a:spcAft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Utilisez la palette graphique principale du document pour changer les couleur</a:t>
            </a:r>
          </a:p>
          <a:p>
            <a:pPr>
              <a:spcAft>
                <a:spcPts val="600"/>
              </a:spcAft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Chaque élément est déclinable avec les attributs des autres (couleur, forme, etc.)</a:t>
            </a:r>
          </a:p>
          <a:p>
            <a:pPr>
              <a:spcAft>
                <a:spcPts val="600"/>
              </a:spcAft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Pas d’autre élément admis, pas d’ombres, pas de dégradés, pas d’effets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04709" y="4419827"/>
            <a:ext cx="14462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Point à noter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(chiffre, date, </a:t>
            </a:r>
            <a:r>
              <a:rPr lang="fr-FR" dirty="0" err="1">
                <a:solidFill>
                  <a:schemeClr val="bg1"/>
                </a:solidFill>
              </a:rPr>
              <a:t>ect</a:t>
            </a:r>
            <a:r>
              <a:rPr lang="fr-FR" dirty="0">
                <a:solidFill>
                  <a:schemeClr val="bg1"/>
                </a:solidFill>
              </a:rPr>
              <a:t>.)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41476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fr-FR"/>
              <a:t>Titre de la présentation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60128A82-CE79-4D43-9DF9-AD260045DFD9}" type="slidenum">
              <a:rPr lang="fr-FR" smtClean="0"/>
              <a:t>32</a:t>
            </a:fld>
            <a:endParaRPr lang="fr-FR"/>
          </a:p>
        </p:txBody>
      </p:sp>
      <p:pic>
        <p:nvPicPr>
          <p:cNvPr id="1026" name="Picture 2" descr="Image associÃ©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80" y="2511758"/>
            <a:ext cx="3703205" cy="2777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425304" y="5366242"/>
            <a:ext cx="25504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légende</a:t>
            </a:r>
          </a:p>
        </p:txBody>
      </p:sp>
      <p:graphicFrame>
        <p:nvGraphicFramePr>
          <p:cNvPr id="9" name="Graphique 8"/>
          <p:cNvGraphicFramePr/>
          <p:nvPr>
            <p:extLst>
              <p:ext uri="{D42A27DB-BD31-4B8C-83A1-F6EECF244321}">
                <p14:modId xmlns:p14="http://schemas.microsoft.com/office/powerpoint/2010/main" val="2281740097"/>
              </p:ext>
            </p:extLst>
          </p:nvPr>
        </p:nvGraphicFramePr>
        <p:xfrm>
          <a:off x="4911216" y="2256308"/>
          <a:ext cx="3676432" cy="3662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" t="36645" r="-1022" b="1929"/>
          <a:stretch/>
        </p:blipFill>
        <p:spPr>
          <a:xfrm>
            <a:off x="376199" y="2459748"/>
            <a:ext cx="667513" cy="2881423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76199" y="905940"/>
            <a:ext cx="7956024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Utilisez les éléments graphiques suivants en faisant des copier /coller</a:t>
            </a:r>
          </a:p>
          <a:p>
            <a:pPr>
              <a:spcAft>
                <a:spcPts val="600"/>
              </a:spcAft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Utiliser la palette graphique principale du document pour changer les couleur</a:t>
            </a:r>
          </a:p>
        </p:txBody>
      </p:sp>
    </p:spTree>
    <p:extLst>
      <p:ext uri="{BB962C8B-B14F-4D97-AF65-F5344CB8AC3E}">
        <p14:creationId xmlns:p14="http://schemas.microsoft.com/office/powerpoint/2010/main" val="34538022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29" r="15938"/>
          <a:stretch/>
        </p:blipFill>
        <p:spPr>
          <a:xfrm>
            <a:off x="4401879" y="5208412"/>
            <a:ext cx="4763386" cy="676381"/>
          </a:xfrm>
          <a:prstGeom prst="rect">
            <a:avLst/>
          </a:prstGeom>
        </p:spPr>
      </p:pic>
      <p:sp>
        <p:nvSpPr>
          <p:cNvPr id="2" name="Espace réservé de la date 1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fr-FR"/>
              <a:t>Titre de la présentation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60128A82-CE79-4D43-9DF9-AD260045DFD9}" type="slidenum">
              <a:rPr lang="fr-FR" smtClean="0"/>
              <a:t>33</a:t>
            </a:fld>
            <a:endParaRPr lang="fr-FR"/>
          </a:p>
        </p:txBody>
      </p:sp>
      <p:pic>
        <p:nvPicPr>
          <p:cNvPr id="5" name="vR-8OW7GBd8"/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1657350" y="1313786"/>
            <a:ext cx="5901070" cy="423281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55363" y="842228"/>
            <a:ext cx="90099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Vous pouvez insérer des vidéo, dans un format suffisamment grand pour être visible</a:t>
            </a:r>
          </a:p>
        </p:txBody>
      </p:sp>
    </p:spTree>
    <p:extLst>
      <p:ext uri="{BB962C8B-B14F-4D97-AF65-F5344CB8AC3E}">
        <p14:creationId xmlns:p14="http://schemas.microsoft.com/office/powerpoint/2010/main" val="371576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algn="r"/>
            <a:r>
              <a:rPr lang="fr-FR" dirty="0"/>
              <a:t>Référentiels et normes</a:t>
            </a:r>
          </a:p>
          <a:p>
            <a:pPr algn="r"/>
            <a:r>
              <a:rPr lang="fr-FR" sz="1400" b="1" dirty="0"/>
              <a:t>Organisation et maturité d’une DSI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60128A82-CE79-4D43-9DF9-AD260045DFD9}" type="slidenum">
              <a:rPr lang="fr-FR" smtClean="0"/>
              <a:t>4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101436" y="1662545"/>
            <a:ext cx="5964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accent1"/>
                </a:solidFill>
                <a:latin typeface="+mj-lt"/>
              </a:rPr>
              <a:t>Organisation type</a:t>
            </a:r>
          </a:p>
        </p:txBody>
      </p:sp>
      <p:sp>
        <p:nvSpPr>
          <p:cNvPr id="2" name="Rectangle à coins arrondis 1">
            <a:extLst>
              <a:ext uri="{FF2B5EF4-FFF2-40B4-BE49-F238E27FC236}">
                <a16:creationId xmlns:a16="http://schemas.microsoft.com/office/drawing/2014/main" id="{88B3AC1E-F84A-F948-B095-E56F9C135C0B}"/>
              </a:ext>
            </a:extLst>
          </p:cNvPr>
          <p:cNvSpPr/>
          <p:nvPr/>
        </p:nvSpPr>
        <p:spPr>
          <a:xfrm>
            <a:off x="3554356" y="3114871"/>
            <a:ext cx="2295327" cy="20110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Production</a:t>
            </a:r>
          </a:p>
          <a:p>
            <a:pPr algn="ctr"/>
            <a:endParaRPr lang="fr-FR" sz="1400" dirty="0"/>
          </a:p>
          <a:p>
            <a:pPr algn="ctr"/>
            <a:endParaRPr lang="fr-FR" sz="1400" dirty="0"/>
          </a:p>
          <a:p>
            <a:pPr algn="ctr"/>
            <a:r>
              <a:rPr lang="fr-FR" sz="1400" dirty="0"/>
              <a:t>infrastructures et production des services</a:t>
            </a:r>
          </a:p>
          <a:p>
            <a:pPr algn="ctr"/>
            <a:endParaRPr lang="fr-FR" sz="1400" dirty="0"/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C40E4C8B-E506-3F4E-A864-22733819004D}"/>
              </a:ext>
            </a:extLst>
          </p:cNvPr>
          <p:cNvSpPr/>
          <p:nvPr/>
        </p:nvSpPr>
        <p:spPr>
          <a:xfrm>
            <a:off x="1101436" y="3114871"/>
            <a:ext cx="2295327" cy="20110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Etudes</a:t>
            </a:r>
          </a:p>
          <a:p>
            <a:pPr algn="ctr"/>
            <a:endParaRPr lang="fr-FR" sz="1400" dirty="0"/>
          </a:p>
          <a:p>
            <a:pPr algn="ctr"/>
            <a:r>
              <a:rPr lang="fr-FR" sz="1400" dirty="0"/>
              <a:t>Développements, intégration, conduite des projets</a:t>
            </a:r>
          </a:p>
          <a:p>
            <a:pPr algn="ctr"/>
            <a:endParaRPr lang="fr-FR" sz="1400" dirty="0"/>
          </a:p>
        </p:txBody>
      </p:sp>
      <p:sp>
        <p:nvSpPr>
          <p:cNvPr id="10" name="Rectangle à coins arrondis 9">
            <a:extLst>
              <a:ext uri="{FF2B5EF4-FFF2-40B4-BE49-F238E27FC236}">
                <a16:creationId xmlns:a16="http://schemas.microsoft.com/office/drawing/2014/main" id="{BB5D19F0-D1D3-0C4C-8400-CE1D013000C9}"/>
              </a:ext>
            </a:extLst>
          </p:cNvPr>
          <p:cNvSpPr/>
          <p:nvPr/>
        </p:nvSpPr>
        <p:spPr>
          <a:xfrm>
            <a:off x="6007276" y="3114871"/>
            <a:ext cx="2295327" cy="20110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Support</a:t>
            </a:r>
          </a:p>
          <a:p>
            <a:pPr algn="ctr"/>
            <a:endParaRPr lang="fr-FR" sz="1400" dirty="0"/>
          </a:p>
          <a:p>
            <a:pPr algn="ctr"/>
            <a:r>
              <a:rPr lang="fr-FR" sz="1400" dirty="0"/>
              <a:t>Assistance utilisateur, et accompagnement technique </a:t>
            </a:r>
          </a:p>
          <a:p>
            <a:pPr algn="ctr"/>
            <a:endParaRPr lang="fr-FR" sz="1400" dirty="0"/>
          </a:p>
        </p:txBody>
      </p:sp>
      <p:sp>
        <p:nvSpPr>
          <p:cNvPr id="11" name="Rectangle à coins arrondis 10">
            <a:extLst>
              <a:ext uri="{FF2B5EF4-FFF2-40B4-BE49-F238E27FC236}">
                <a16:creationId xmlns:a16="http://schemas.microsoft.com/office/drawing/2014/main" id="{313365FB-09FA-2A4F-B5B2-8961D460DDEC}"/>
              </a:ext>
            </a:extLst>
          </p:cNvPr>
          <p:cNvSpPr/>
          <p:nvPr/>
        </p:nvSpPr>
        <p:spPr>
          <a:xfrm>
            <a:off x="1101435" y="5201581"/>
            <a:ext cx="7201168" cy="7859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Urbanisation – Cartographie du SI – Cadres d’Architectures</a:t>
            </a:r>
          </a:p>
        </p:txBody>
      </p:sp>
      <p:sp>
        <p:nvSpPr>
          <p:cNvPr id="12" name="Rectangle à coins arrondis 11">
            <a:extLst>
              <a:ext uri="{FF2B5EF4-FFF2-40B4-BE49-F238E27FC236}">
                <a16:creationId xmlns:a16="http://schemas.microsoft.com/office/drawing/2014/main" id="{A5F7C244-E3A8-D24B-B28A-14CD68835C32}"/>
              </a:ext>
            </a:extLst>
          </p:cNvPr>
          <p:cNvSpPr/>
          <p:nvPr/>
        </p:nvSpPr>
        <p:spPr>
          <a:xfrm>
            <a:off x="1101435" y="2247320"/>
            <a:ext cx="7201168" cy="7859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Sécurité du SI – Conformité architectures et applicatives</a:t>
            </a:r>
          </a:p>
        </p:txBody>
      </p:sp>
    </p:spTree>
    <p:extLst>
      <p:ext uri="{BB962C8B-B14F-4D97-AF65-F5344CB8AC3E}">
        <p14:creationId xmlns:p14="http://schemas.microsoft.com/office/powerpoint/2010/main" val="64865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A7F7F"/>
                                      </p:to>
                                    </p:animClr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018F8"/>
                                      </p:to>
                                    </p:animClr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080F8"/>
                                      </p:to>
                                    </p:animClr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414F0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060F8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28/04/2019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Organisation et maturité d’une DSI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28A82-CE79-4D43-9DF9-AD260045DFD9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1436" y="1662545"/>
            <a:ext cx="5964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2BA2C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Maturité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831325" y="5421407"/>
            <a:ext cx="583179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Echelle emprunté à CMMI mais pertinente à tous les modèles.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prstClr val="black"/>
                </a:solidFill>
                <a:latin typeface="Arial"/>
              </a:rPr>
              <a:t>Entre chaque niveau le temps de progression est de 18 à 24 mois pour l’acquisition des pratiques associées au passage des étapes.</a:t>
            </a:r>
            <a:endParaRPr kumimoji="0" lang="fr-FR" sz="11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8A616D53-9993-D345-B7FB-C35EB312604C}"/>
              </a:ext>
            </a:extLst>
          </p:cNvPr>
          <p:cNvGrpSpPr/>
          <p:nvPr/>
        </p:nvGrpSpPr>
        <p:grpSpPr>
          <a:xfrm>
            <a:off x="93786" y="2247430"/>
            <a:ext cx="8727457" cy="733853"/>
            <a:chOff x="-11721" y="2247430"/>
            <a:chExt cx="8727457" cy="733853"/>
          </a:xfrm>
        </p:grpSpPr>
        <p:sp>
          <p:nvSpPr>
            <p:cNvPr id="9" name="Forme libre 8">
              <a:extLst>
                <a:ext uri="{FF2B5EF4-FFF2-40B4-BE49-F238E27FC236}">
                  <a16:creationId xmlns:a16="http://schemas.microsoft.com/office/drawing/2014/main" id="{73FAB51C-EC3B-D746-B0A5-0D56A0AB944D}"/>
                </a:ext>
              </a:extLst>
            </p:cNvPr>
            <p:cNvSpPr/>
            <p:nvPr/>
          </p:nvSpPr>
          <p:spPr>
            <a:xfrm>
              <a:off x="-11721" y="2247430"/>
              <a:ext cx="930534" cy="733853"/>
            </a:xfrm>
            <a:custGeom>
              <a:avLst/>
              <a:gdLst>
                <a:gd name="connsiteX0" fmla="*/ 0 w 733852"/>
                <a:gd name="connsiteY0" fmla="*/ 0 h 513696"/>
                <a:gd name="connsiteX1" fmla="*/ 477004 w 733852"/>
                <a:gd name="connsiteY1" fmla="*/ 0 h 513696"/>
                <a:gd name="connsiteX2" fmla="*/ 733852 w 733852"/>
                <a:gd name="connsiteY2" fmla="*/ 256848 h 513696"/>
                <a:gd name="connsiteX3" fmla="*/ 477004 w 733852"/>
                <a:gd name="connsiteY3" fmla="*/ 513696 h 513696"/>
                <a:gd name="connsiteX4" fmla="*/ 0 w 733852"/>
                <a:gd name="connsiteY4" fmla="*/ 513696 h 513696"/>
                <a:gd name="connsiteX5" fmla="*/ 256848 w 733852"/>
                <a:gd name="connsiteY5" fmla="*/ 256848 h 513696"/>
                <a:gd name="connsiteX6" fmla="*/ 0 w 733852"/>
                <a:gd name="connsiteY6" fmla="*/ 0 h 513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852" h="513696">
                  <a:moveTo>
                    <a:pt x="733852" y="0"/>
                  </a:moveTo>
                  <a:lnTo>
                    <a:pt x="733852" y="333903"/>
                  </a:lnTo>
                  <a:lnTo>
                    <a:pt x="366926" y="513696"/>
                  </a:lnTo>
                  <a:lnTo>
                    <a:pt x="0" y="333903"/>
                  </a:lnTo>
                  <a:lnTo>
                    <a:pt x="0" y="0"/>
                  </a:lnTo>
                  <a:lnTo>
                    <a:pt x="366926" y="179793"/>
                  </a:lnTo>
                  <a:lnTo>
                    <a:pt x="733852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445" tIns="261294" rIns="4446" bIns="261293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kern="1200" dirty="0"/>
                <a:t>1- Initial</a:t>
              </a:r>
            </a:p>
          </p:txBody>
        </p:sp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04729010-AE57-3745-B0AE-B96A1441441F}"/>
                </a:ext>
              </a:extLst>
            </p:cNvPr>
            <p:cNvSpPr/>
            <p:nvPr/>
          </p:nvSpPr>
          <p:spPr>
            <a:xfrm>
              <a:off x="918810" y="2247432"/>
              <a:ext cx="7796926" cy="477005"/>
            </a:xfrm>
            <a:custGeom>
              <a:avLst/>
              <a:gdLst>
                <a:gd name="connsiteX0" fmla="*/ 79502 w 477004"/>
                <a:gd name="connsiteY0" fmla="*/ 0 h 7796925"/>
                <a:gd name="connsiteX1" fmla="*/ 397502 w 477004"/>
                <a:gd name="connsiteY1" fmla="*/ 0 h 7796925"/>
                <a:gd name="connsiteX2" fmla="*/ 477004 w 477004"/>
                <a:gd name="connsiteY2" fmla="*/ 79502 h 7796925"/>
                <a:gd name="connsiteX3" fmla="*/ 477004 w 477004"/>
                <a:gd name="connsiteY3" fmla="*/ 7796925 h 7796925"/>
                <a:gd name="connsiteX4" fmla="*/ 477004 w 477004"/>
                <a:gd name="connsiteY4" fmla="*/ 7796925 h 7796925"/>
                <a:gd name="connsiteX5" fmla="*/ 0 w 477004"/>
                <a:gd name="connsiteY5" fmla="*/ 7796925 h 7796925"/>
                <a:gd name="connsiteX6" fmla="*/ 0 w 477004"/>
                <a:gd name="connsiteY6" fmla="*/ 7796925 h 7796925"/>
                <a:gd name="connsiteX7" fmla="*/ 0 w 477004"/>
                <a:gd name="connsiteY7" fmla="*/ 79502 h 7796925"/>
                <a:gd name="connsiteX8" fmla="*/ 79502 w 477004"/>
                <a:gd name="connsiteY8" fmla="*/ 0 h 7796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7004" h="7796925">
                  <a:moveTo>
                    <a:pt x="477004" y="1299515"/>
                  </a:moveTo>
                  <a:lnTo>
                    <a:pt x="477004" y="6497410"/>
                  </a:lnTo>
                  <a:cubicBezTo>
                    <a:pt x="477004" y="7215112"/>
                    <a:pt x="474826" y="7796917"/>
                    <a:pt x="472140" y="7796917"/>
                  </a:cubicBezTo>
                  <a:lnTo>
                    <a:pt x="0" y="7796917"/>
                  </a:lnTo>
                  <a:lnTo>
                    <a:pt x="0" y="7796917"/>
                  </a:lnTo>
                  <a:lnTo>
                    <a:pt x="0" y="8"/>
                  </a:lnTo>
                  <a:lnTo>
                    <a:pt x="0" y="8"/>
                  </a:lnTo>
                  <a:lnTo>
                    <a:pt x="472140" y="8"/>
                  </a:lnTo>
                  <a:cubicBezTo>
                    <a:pt x="474826" y="8"/>
                    <a:pt x="477004" y="581813"/>
                    <a:pt x="477004" y="1299515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457" tIns="31540" rIns="31540" bIns="31541" numCol="1" spcCol="1270" anchor="ctr" anchorCtr="0">
              <a:noAutofit/>
            </a:bodyPr>
            <a:lstStyle/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1300" kern="1200" dirty="0"/>
                <a:t>Pas de standard ou documentation partielle et non suivie</a:t>
              </a:r>
            </a:p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1300" kern="1200" dirty="0"/>
                <a:t>Les capacités reposent sur les individus et l’information circule mal</a:t>
              </a:r>
            </a:p>
          </p:txBody>
        </p:sp>
      </p:grp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06E7F5BB-B401-8544-8AB2-400AF96C7376}"/>
              </a:ext>
            </a:extLst>
          </p:cNvPr>
          <p:cNvGrpSpPr/>
          <p:nvPr/>
        </p:nvGrpSpPr>
        <p:grpSpPr>
          <a:xfrm>
            <a:off x="93786" y="2857434"/>
            <a:ext cx="8727457" cy="733852"/>
            <a:chOff x="-11721" y="2857434"/>
            <a:chExt cx="8727457" cy="733852"/>
          </a:xfrm>
        </p:grpSpPr>
        <p:sp>
          <p:nvSpPr>
            <p:cNvPr id="11" name="Forme libre 10">
              <a:extLst>
                <a:ext uri="{FF2B5EF4-FFF2-40B4-BE49-F238E27FC236}">
                  <a16:creationId xmlns:a16="http://schemas.microsoft.com/office/drawing/2014/main" id="{C9A9820A-0AFB-3C44-A029-9F01DD796AF3}"/>
                </a:ext>
              </a:extLst>
            </p:cNvPr>
            <p:cNvSpPr/>
            <p:nvPr/>
          </p:nvSpPr>
          <p:spPr>
            <a:xfrm>
              <a:off x="-11721" y="2857434"/>
              <a:ext cx="930532" cy="733852"/>
            </a:xfrm>
            <a:custGeom>
              <a:avLst/>
              <a:gdLst>
                <a:gd name="connsiteX0" fmla="*/ 0 w 733852"/>
                <a:gd name="connsiteY0" fmla="*/ 0 h 513696"/>
                <a:gd name="connsiteX1" fmla="*/ 477004 w 733852"/>
                <a:gd name="connsiteY1" fmla="*/ 0 h 513696"/>
                <a:gd name="connsiteX2" fmla="*/ 733852 w 733852"/>
                <a:gd name="connsiteY2" fmla="*/ 256848 h 513696"/>
                <a:gd name="connsiteX3" fmla="*/ 477004 w 733852"/>
                <a:gd name="connsiteY3" fmla="*/ 513696 h 513696"/>
                <a:gd name="connsiteX4" fmla="*/ 0 w 733852"/>
                <a:gd name="connsiteY4" fmla="*/ 513696 h 513696"/>
                <a:gd name="connsiteX5" fmla="*/ 256848 w 733852"/>
                <a:gd name="connsiteY5" fmla="*/ 256848 h 513696"/>
                <a:gd name="connsiteX6" fmla="*/ 0 w 733852"/>
                <a:gd name="connsiteY6" fmla="*/ 0 h 513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852" h="513696">
                  <a:moveTo>
                    <a:pt x="733852" y="0"/>
                  </a:moveTo>
                  <a:lnTo>
                    <a:pt x="733852" y="333903"/>
                  </a:lnTo>
                  <a:lnTo>
                    <a:pt x="366926" y="513696"/>
                  </a:lnTo>
                  <a:lnTo>
                    <a:pt x="0" y="333903"/>
                  </a:lnTo>
                  <a:lnTo>
                    <a:pt x="0" y="0"/>
                  </a:lnTo>
                  <a:lnTo>
                    <a:pt x="366926" y="179793"/>
                  </a:lnTo>
                  <a:lnTo>
                    <a:pt x="733852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445" tIns="261293" rIns="4445" bIns="261293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kern="1200" dirty="0"/>
                <a:t>2 - Discipliné</a:t>
              </a:r>
            </a:p>
          </p:txBody>
        </p:sp>
        <p:sp>
          <p:nvSpPr>
            <p:cNvPr id="12" name="Forme libre 11">
              <a:extLst>
                <a:ext uri="{FF2B5EF4-FFF2-40B4-BE49-F238E27FC236}">
                  <a16:creationId xmlns:a16="http://schemas.microsoft.com/office/drawing/2014/main" id="{4DCCE3DA-E985-0244-83BF-550C07D10C2B}"/>
                </a:ext>
              </a:extLst>
            </p:cNvPr>
            <p:cNvSpPr/>
            <p:nvPr/>
          </p:nvSpPr>
          <p:spPr>
            <a:xfrm>
              <a:off x="918810" y="2857434"/>
              <a:ext cx="7796926" cy="477005"/>
            </a:xfrm>
            <a:custGeom>
              <a:avLst/>
              <a:gdLst>
                <a:gd name="connsiteX0" fmla="*/ 79502 w 477004"/>
                <a:gd name="connsiteY0" fmla="*/ 0 h 7796925"/>
                <a:gd name="connsiteX1" fmla="*/ 397502 w 477004"/>
                <a:gd name="connsiteY1" fmla="*/ 0 h 7796925"/>
                <a:gd name="connsiteX2" fmla="*/ 477004 w 477004"/>
                <a:gd name="connsiteY2" fmla="*/ 79502 h 7796925"/>
                <a:gd name="connsiteX3" fmla="*/ 477004 w 477004"/>
                <a:gd name="connsiteY3" fmla="*/ 7796925 h 7796925"/>
                <a:gd name="connsiteX4" fmla="*/ 477004 w 477004"/>
                <a:gd name="connsiteY4" fmla="*/ 7796925 h 7796925"/>
                <a:gd name="connsiteX5" fmla="*/ 0 w 477004"/>
                <a:gd name="connsiteY5" fmla="*/ 7796925 h 7796925"/>
                <a:gd name="connsiteX6" fmla="*/ 0 w 477004"/>
                <a:gd name="connsiteY6" fmla="*/ 7796925 h 7796925"/>
                <a:gd name="connsiteX7" fmla="*/ 0 w 477004"/>
                <a:gd name="connsiteY7" fmla="*/ 79502 h 7796925"/>
                <a:gd name="connsiteX8" fmla="*/ 79502 w 477004"/>
                <a:gd name="connsiteY8" fmla="*/ 0 h 7796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7004" h="7796925">
                  <a:moveTo>
                    <a:pt x="477004" y="1299515"/>
                  </a:moveTo>
                  <a:lnTo>
                    <a:pt x="477004" y="6497410"/>
                  </a:lnTo>
                  <a:cubicBezTo>
                    <a:pt x="477004" y="7215112"/>
                    <a:pt x="474826" y="7796917"/>
                    <a:pt x="472140" y="7796917"/>
                  </a:cubicBezTo>
                  <a:lnTo>
                    <a:pt x="0" y="7796917"/>
                  </a:lnTo>
                  <a:lnTo>
                    <a:pt x="0" y="7796917"/>
                  </a:lnTo>
                  <a:lnTo>
                    <a:pt x="0" y="8"/>
                  </a:lnTo>
                  <a:lnTo>
                    <a:pt x="0" y="8"/>
                  </a:lnTo>
                  <a:lnTo>
                    <a:pt x="472140" y="8"/>
                  </a:lnTo>
                  <a:cubicBezTo>
                    <a:pt x="474826" y="8"/>
                    <a:pt x="477004" y="581813"/>
                    <a:pt x="477004" y="1299515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457" tIns="31540" rIns="31540" bIns="31541" numCol="1" spcCol="1270" anchor="ctr" anchorCtr="0">
              <a:noAutofit/>
            </a:bodyPr>
            <a:lstStyle/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1300" kern="1200" dirty="0"/>
                <a:t>Une discipline s’instaure, la documentation est réalisée</a:t>
              </a:r>
            </a:p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1300" kern="1200" dirty="0"/>
                <a:t>Capitalisation partielle de l’expérience et amélioration individuelle progressive</a:t>
              </a: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3328C4C6-9735-3F4B-BD8A-C1ED6461550C}"/>
              </a:ext>
            </a:extLst>
          </p:cNvPr>
          <p:cNvGrpSpPr/>
          <p:nvPr/>
        </p:nvGrpSpPr>
        <p:grpSpPr>
          <a:xfrm>
            <a:off x="93785" y="3467437"/>
            <a:ext cx="8711396" cy="733852"/>
            <a:chOff x="-11722" y="3467437"/>
            <a:chExt cx="8711396" cy="733852"/>
          </a:xfrm>
        </p:grpSpPr>
        <p:sp>
          <p:nvSpPr>
            <p:cNvPr id="13" name="Forme libre 12">
              <a:extLst>
                <a:ext uri="{FF2B5EF4-FFF2-40B4-BE49-F238E27FC236}">
                  <a16:creationId xmlns:a16="http://schemas.microsoft.com/office/drawing/2014/main" id="{FE505341-66C6-1443-BEE6-5ED42CAC8FCB}"/>
                </a:ext>
              </a:extLst>
            </p:cNvPr>
            <p:cNvSpPr/>
            <p:nvPr/>
          </p:nvSpPr>
          <p:spPr>
            <a:xfrm>
              <a:off x="-11722" y="3467437"/>
              <a:ext cx="930534" cy="733852"/>
            </a:xfrm>
            <a:custGeom>
              <a:avLst/>
              <a:gdLst>
                <a:gd name="connsiteX0" fmla="*/ 0 w 733852"/>
                <a:gd name="connsiteY0" fmla="*/ 0 h 513696"/>
                <a:gd name="connsiteX1" fmla="*/ 477004 w 733852"/>
                <a:gd name="connsiteY1" fmla="*/ 0 h 513696"/>
                <a:gd name="connsiteX2" fmla="*/ 733852 w 733852"/>
                <a:gd name="connsiteY2" fmla="*/ 256848 h 513696"/>
                <a:gd name="connsiteX3" fmla="*/ 477004 w 733852"/>
                <a:gd name="connsiteY3" fmla="*/ 513696 h 513696"/>
                <a:gd name="connsiteX4" fmla="*/ 0 w 733852"/>
                <a:gd name="connsiteY4" fmla="*/ 513696 h 513696"/>
                <a:gd name="connsiteX5" fmla="*/ 256848 w 733852"/>
                <a:gd name="connsiteY5" fmla="*/ 256848 h 513696"/>
                <a:gd name="connsiteX6" fmla="*/ 0 w 733852"/>
                <a:gd name="connsiteY6" fmla="*/ 0 h 513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852" h="513696">
                  <a:moveTo>
                    <a:pt x="733852" y="0"/>
                  </a:moveTo>
                  <a:lnTo>
                    <a:pt x="733852" y="333903"/>
                  </a:lnTo>
                  <a:lnTo>
                    <a:pt x="366926" y="513696"/>
                  </a:lnTo>
                  <a:lnTo>
                    <a:pt x="0" y="333903"/>
                  </a:lnTo>
                  <a:lnTo>
                    <a:pt x="0" y="0"/>
                  </a:lnTo>
                  <a:lnTo>
                    <a:pt x="366926" y="179793"/>
                  </a:lnTo>
                  <a:lnTo>
                    <a:pt x="733852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445" tIns="261293" rIns="4445" bIns="261293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kern="1200" dirty="0"/>
                <a:t>3- Ajusté</a:t>
              </a:r>
            </a:p>
          </p:txBody>
        </p:sp>
        <p:sp>
          <p:nvSpPr>
            <p:cNvPr id="14" name="Forme libre 13">
              <a:extLst>
                <a:ext uri="{FF2B5EF4-FFF2-40B4-BE49-F238E27FC236}">
                  <a16:creationId xmlns:a16="http://schemas.microsoft.com/office/drawing/2014/main" id="{B739D5BD-55C6-E149-B7F4-8CF3AC4CE307}"/>
                </a:ext>
              </a:extLst>
            </p:cNvPr>
            <p:cNvSpPr/>
            <p:nvPr/>
          </p:nvSpPr>
          <p:spPr>
            <a:xfrm>
              <a:off x="902748" y="3485339"/>
              <a:ext cx="7796926" cy="477005"/>
            </a:xfrm>
            <a:custGeom>
              <a:avLst/>
              <a:gdLst>
                <a:gd name="connsiteX0" fmla="*/ 79502 w 477004"/>
                <a:gd name="connsiteY0" fmla="*/ 0 h 7796925"/>
                <a:gd name="connsiteX1" fmla="*/ 397502 w 477004"/>
                <a:gd name="connsiteY1" fmla="*/ 0 h 7796925"/>
                <a:gd name="connsiteX2" fmla="*/ 477004 w 477004"/>
                <a:gd name="connsiteY2" fmla="*/ 79502 h 7796925"/>
                <a:gd name="connsiteX3" fmla="*/ 477004 w 477004"/>
                <a:gd name="connsiteY3" fmla="*/ 7796925 h 7796925"/>
                <a:gd name="connsiteX4" fmla="*/ 477004 w 477004"/>
                <a:gd name="connsiteY4" fmla="*/ 7796925 h 7796925"/>
                <a:gd name="connsiteX5" fmla="*/ 0 w 477004"/>
                <a:gd name="connsiteY5" fmla="*/ 7796925 h 7796925"/>
                <a:gd name="connsiteX6" fmla="*/ 0 w 477004"/>
                <a:gd name="connsiteY6" fmla="*/ 7796925 h 7796925"/>
                <a:gd name="connsiteX7" fmla="*/ 0 w 477004"/>
                <a:gd name="connsiteY7" fmla="*/ 79502 h 7796925"/>
                <a:gd name="connsiteX8" fmla="*/ 79502 w 477004"/>
                <a:gd name="connsiteY8" fmla="*/ 0 h 7796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7004" h="7796925">
                  <a:moveTo>
                    <a:pt x="477004" y="1299515"/>
                  </a:moveTo>
                  <a:lnTo>
                    <a:pt x="477004" y="6497410"/>
                  </a:lnTo>
                  <a:cubicBezTo>
                    <a:pt x="477004" y="7215112"/>
                    <a:pt x="474826" y="7796917"/>
                    <a:pt x="472140" y="7796917"/>
                  </a:cubicBezTo>
                  <a:lnTo>
                    <a:pt x="0" y="7796917"/>
                  </a:lnTo>
                  <a:lnTo>
                    <a:pt x="0" y="7796917"/>
                  </a:lnTo>
                  <a:lnTo>
                    <a:pt x="0" y="8"/>
                  </a:lnTo>
                  <a:lnTo>
                    <a:pt x="0" y="8"/>
                  </a:lnTo>
                  <a:lnTo>
                    <a:pt x="472140" y="8"/>
                  </a:lnTo>
                  <a:cubicBezTo>
                    <a:pt x="474826" y="8"/>
                    <a:pt x="477004" y="581813"/>
                    <a:pt x="477004" y="1299515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457" tIns="31540" rIns="31540" bIns="31541" numCol="1" spcCol="1270" anchor="ctr" anchorCtr="0">
              <a:noAutofit/>
            </a:bodyPr>
            <a:lstStyle/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1300" kern="1200" dirty="0"/>
                <a:t>Renforcement de la standardisation (description des processus), centralisation de la capitalisation</a:t>
              </a:r>
            </a:p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1300" kern="1200" dirty="0"/>
                <a:t>On mesure les actions collectivement et un système qualité (indicateurs) se met en place</a:t>
              </a:r>
            </a:p>
          </p:txBody>
        </p:sp>
      </p:grp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24BE5A95-E8AA-D644-B0DC-4D527598F8E3}"/>
              </a:ext>
            </a:extLst>
          </p:cNvPr>
          <p:cNvGrpSpPr/>
          <p:nvPr/>
        </p:nvGrpSpPr>
        <p:grpSpPr>
          <a:xfrm>
            <a:off x="93784" y="4077439"/>
            <a:ext cx="8727459" cy="733852"/>
            <a:chOff x="-11723" y="4077439"/>
            <a:chExt cx="8727459" cy="733852"/>
          </a:xfrm>
        </p:grpSpPr>
        <p:sp>
          <p:nvSpPr>
            <p:cNvPr id="15" name="Forme libre 14">
              <a:extLst>
                <a:ext uri="{FF2B5EF4-FFF2-40B4-BE49-F238E27FC236}">
                  <a16:creationId xmlns:a16="http://schemas.microsoft.com/office/drawing/2014/main" id="{1C48CF56-83B4-6B4B-87D8-B2B55753CC54}"/>
                </a:ext>
              </a:extLst>
            </p:cNvPr>
            <p:cNvSpPr/>
            <p:nvPr/>
          </p:nvSpPr>
          <p:spPr>
            <a:xfrm>
              <a:off x="-11723" y="4077439"/>
              <a:ext cx="930534" cy="733852"/>
            </a:xfrm>
            <a:custGeom>
              <a:avLst/>
              <a:gdLst>
                <a:gd name="connsiteX0" fmla="*/ 0 w 733852"/>
                <a:gd name="connsiteY0" fmla="*/ 0 h 513696"/>
                <a:gd name="connsiteX1" fmla="*/ 477004 w 733852"/>
                <a:gd name="connsiteY1" fmla="*/ 0 h 513696"/>
                <a:gd name="connsiteX2" fmla="*/ 733852 w 733852"/>
                <a:gd name="connsiteY2" fmla="*/ 256848 h 513696"/>
                <a:gd name="connsiteX3" fmla="*/ 477004 w 733852"/>
                <a:gd name="connsiteY3" fmla="*/ 513696 h 513696"/>
                <a:gd name="connsiteX4" fmla="*/ 0 w 733852"/>
                <a:gd name="connsiteY4" fmla="*/ 513696 h 513696"/>
                <a:gd name="connsiteX5" fmla="*/ 256848 w 733852"/>
                <a:gd name="connsiteY5" fmla="*/ 256848 h 513696"/>
                <a:gd name="connsiteX6" fmla="*/ 0 w 733852"/>
                <a:gd name="connsiteY6" fmla="*/ 0 h 513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852" h="513696">
                  <a:moveTo>
                    <a:pt x="733852" y="0"/>
                  </a:moveTo>
                  <a:lnTo>
                    <a:pt x="733852" y="333903"/>
                  </a:lnTo>
                  <a:lnTo>
                    <a:pt x="366926" y="513696"/>
                  </a:lnTo>
                  <a:lnTo>
                    <a:pt x="0" y="333903"/>
                  </a:lnTo>
                  <a:lnTo>
                    <a:pt x="0" y="0"/>
                  </a:lnTo>
                  <a:lnTo>
                    <a:pt x="366926" y="179793"/>
                  </a:lnTo>
                  <a:lnTo>
                    <a:pt x="733852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445" tIns="261293" rIns="4445" bIns="261293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kern="1200" dirty="0"/>
                <a:t>4- Quantitatif</a:t>
              </a:r>
            </a:p>
          </p:txBody>
        </p:sp>
        <p:sp>
          <p:nvSpPr>
            <p:cNvPr id="16" name="Forme libre 15">
              <a:extLst>
                <a:ext uri="{FF2B5EF4-FFF2-40B4-BE49-F238E27FC236}">
                  <a16:creationId xmlns:a16="http://schemas.microsoft.com/office/drawing/2014/main" id="{F3809A16-9B3F-844F-85EC-2199DBA98680}"/>
                </a:ext>
              </a:extLst>
            </p:cNvPr>
            <p:cNvSpPr/>
            <p:nvPr/>
          </p:nvSpPr>
          <p:spPr>
            <a:xfrm>
              <a:off x="918810" y="4077440"/>
              <a:ext cx="7796926" cy="477005"/>
            </a:xfrm>
            <a:custGeom>
              <a:avLst/>
              <a:gdLst>
                <a:gd name="connsiteX0" fmla="*/ 79502 w 477004"/>
                <a:gd name="connsiteY0" fmla="*/ 0 h 7796925"/>
                <a:gd name="connsiteX1" fmla="*/ 397502 w 477004"/>
                <a:gd name="connsiteY1" fmla="*/ 0 h 7796925"/>
                <a:gd name="connsiteX2" fmla="*/ 477004 w 477004"/>
                <a:gd name="connsiteY2" fmla="*/ 79502 h 7796925"/>
                <a:gd name="connsiteX3" fmla="*/ 477004 w 477004"/>
                <a:gd name="connsiteY3" fmla="*/ 7796925 h 7796925"/>
                <a:gd name="connsiteX4" fmla="*/ 477004 w 477004"/>
                <a:gd name="connsiteY4" fmla="*/ 7796925 h 7796925"/>
                <a:gd name="connsiteX5" fmla="*/ 0 w 477004"/>
                <a:gd name="connsiteY5" fmla="*/ 7796925 h 7796925"/>
                <a:gd name="connsiteX6" fmla="*/ 0 w 477004"/>
                <a:gd name="connsiteY6" fmla="*/ 7796925 h 7796925"/>
                <a:gd name="connsiteX7" fmla="*/ 0 w 477004"/>
                <a:gd name="connsiteY7" fmla="*/ 79502 h 7796925"/>
                <a:gd name="connsiteX8" fmla="*/ 79502 w 477004"/>
                <a:gd name="connsiteY8" fmla="*/ 0 h 7796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7004" h="7796925">
                  <a:moveTo>
                    <a:pt x="477004" y="1299515"/>
                  </a:moveTo>
                  <a:lnTo>
                    <a:pt x="477004" y="6497410"/>
                  </a:lnTo>
                  <a:cubicBezTo>
                    <a:pt x="477004" y="7215112"/>
                    <a:pt x="474826" y="7796917"/>
                    <a:pt x="472140" y="7796917"/>
                  </a:cubicBezTo>
                  <a:lnTo>
                    <a:pt x="0" y="7796917"/>
                  </a:lnTo>
                  <a:lnTo>
                    <a:pt x="0" y="7796917"/>
                  </a:lnTo>
                  <a:lnTo>
                    <a:pt x="0" y="8"/>
                  </a:lnTo>
                  <a:lnTo>
                    <a:pt x="0" y="8"/>
                  </a:lnTo>
                  <a:lnTo>
                    <a:pt x="472140" y="8"/>
                  </a:lnTo>
                  <a:cubicBezTo>
                    <a:pt x="474826" y="8"/>
                    <a:pt x="477004" y="581813"/>
                    <a:pt x="477004" y="1299515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457" tIns="31540" rIns="31540" bIns="31541" numCol="1" spcCol="1270" anchor="ctr" anchorCtr="0">
              <a:noAutofit/>
            </a:bodyPr>
            <a:lstStyle/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1300" kern="1200" dirty="0"/>
                <a:t>Pilotage par objectifs quantitatifs (qualité des produits) et critique (révision) des processus</a:t>
              </a:r>
            </a:p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1300" kern="1200" dirty="0"/>
                <a:t>Mesure et réponse à l’insatisfaction client</a:t>
              </a:r>
            </a:p>
          </p:txBody>
        </p: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A5E643F9-6633-C343-99DF-1382A253EC44}"/>
              </a:ext>
            </a:extLst>
          </p:cNvPr>
          <p:cNvGrpSpPr/>
          <p:nvPr/>
        </p:nvGrpSpPr>
        <p:grpSpPr>
          <a:xfrm>
            <a:off x="93783" y="4687442"/>
            <a:ext cx="8727460" cy="733852"/>
            <a:chOff x="-11724" y="4687442"/>
            <a:chExt cx="8727460" cy="733852"/>
          </a:xfrm>
        </p:grpSpPr>
        <p:sp>
          <p:nvSpPr>
            <p:cNvPr id="17" name="Forme libre 16">
              <a:extLst>
                <a:ext uri="{FF2B5EF4-FFF2-40B4-BE49-F238E27FC236}">
                  <a16:creationId xmlns:a16="http://schemas.microsoft.com/office/drawing/2014/main" id="{B61D6C23-07E1-464D-998E-1EC99164FE04}"/>
                </a:ext>
              </a:extLst>
            </p:cNvPr>
            <p:cNvSpPr/>
            <p:nvPr/>
          </p:nvSpPr>
          <p:spPr>
            <a:xfrm>
              <a:off x="-11724" y="4687442"/>
              <a:ext cx="930535" cy="733852"/>
            </a:xfrm>
            <a:custGeom>
              <a:avLst/>
              <a:gdLst>
                <a:gd name="connsiteX0" fmla="*/ 0 w 733852"/>
                <a:gd name="connsiteY0" fmla="*/ 0 h 513696"/>
                <a:gd name="connsiteX1" fmla="*/ 477004 w 733852"/>
                <a:gd name="connsiteY1" fmla="*/ 0 h 513696"/>
                <a:gd name="connsiteX2" fmla="*/ 733852 w 733852"/>
                <a:gd name="connsiteY2" fmla="*/ 256848 h 513696"/>
                <a:gd name="connsiteX3" fmla="*/ 477004 w 733852"/>
                <a:gd name="connsiteY3" fmla="*/ 513696 h 513696"/>
                <a:gd name="connsiteX4" fmla="*/ 0 w 733852"/>
                <a:gd name="connsiteY4" fmla="*/ 513696 h 513696"/>
                <a:gd name="connsiteX5" fmla="*/ 256848 w 733852"/>
                <a:gd name="connsiteY5" fmla="*/ 256848 h 513696"/>
                <a:gd name="connsiteX6" fmla="*/ 0 w 733852"/>
                <a:gd name="connsiteY6" fmla="*/ 0 h 513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852" h="513696">
                  <a:moveTo>
                    <a:pt x="733852" y="0"/>
                  </a:moveTo>
                  <a:lnTo>
                    <a:pt x="733852" y="333903"/>
                  </a:lnTo>
                  <a:lnTo>
                    <a:pt x="366926" y="513696"/>
                  </a:lnTo>
                  <a:lnTo>
                    <a:pt x="0" y="333903"/>
                  </a:lnTo>
                  <a:lnTo>
                    <a:pt x="0" y="0"/>
                  </a:lnTo>
                  <a:lnTo>
                    <a:pt x="366926" y="179793"/>
                  </a:lnTo>
                  <a:lnTo>
                    <a:pt x="733852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445" tIns="261293" rIns="4445" bIns="261293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200" kern="1200" dirty="0"/>
                <a:t>5- Optimisé</a:t>
              </a:r>
            </a:p>
          </p:txBody>
        </p:sp>
        <p:sp>
          <p:nvSpPr>
            <p:cNvPr id="18" name="Forme libre 17">
              <a:extLst>
                <a:ext uri="{FF2B5EF4-FFF2-40B4-BE49-F238E27FC236}">
                  <a16:creationId xmlns:a16="http://schemas.microsoft.com/office/drawing/2014/main" id="{6EFBEE35-CD5C-5A40-8F08-A2778C6FC588}"/>
                </a:ext>
              </a:extLst>
            </p:cNvPr>
            <p:cNvSpPr/>
            <p:nvPr/>
          </p:nvSpPr>
          <p:spPr>
            <a:xfrm>
              <a:off x="918810" y="4687443"/>
              <a:ext cx="7796926" cy="477005"/>
            </a:xfrm>
            <a:custGeom>
              <a:avLst/>
              <a:gdLst>
                <a:gd name="connsiteX0" fmla="*/ 79502 w 477004"/>
                <a:gd name="connsiteY0" fmla="*/ 0 h 7796925"/>
                <a:gd name="connsiteX1" fmla="*/ 397502 w 477004"/>
                <a:gd name="connsiteY1" fmla="*/ 0 h 7796925"/>
                <a:gd name="connsiteX2" fmla="*/ 477004 w 477004"/>
                <a:gd name="connsiteY2" fmla="*/ 79502 h 7796925"/>
                <a:gd name="connsiteX3" fmla="*/ 477004 w 477004"/>
                <a:gd name="connsiteY3" fmla="*/ 7796925 h 7796925"/>
                <a:gd name="connsiteX4" fmla="*/ 477004 w 477004"/>
                <a:gd name="connsiteY4" fmla="*/ 7796925 h 7796925"/>
                <a:gd name="connsiteX5" fmla="*/ 0 w 477004"/>
                <a:gd name="connsiteY5" fmla="*/ 7796925 h 7796925"/>
                <a:gd name="connsiteX6" fmla="*/ 0 w 477004"/>
                <a:gd name="connsiteY6" fmla="*/ 7796925 h 7796925"/>
                <a:gd name="connsiteX7" fmla="*/ 0 w 477004"/>
                <a:gd name="connsiteY7" fmla="*/ 79502 h 7796925"/>
                <a:gd name="connsiteX8" fmla="*/ 79502 w 477004"/>
                <a:gd name="connsiteY8" fmla="*/ 0 h 7796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7004" h="7796925">
                  <a:moveTo>
                    <a:pt x="477004" y="1299515"/>
                  </a:moveTo>
                  <a:lnTo>
                    <a:pt x="477004" y="6497410"/>
                  </a:lnTo>
                  <a:cubicBezTo>
                    <a:pt x="477004" y="7215112"/>
                    <a:pt x="474826" y="7796917"/>
                    <a:pt x="472140" y="7796917"/>
                  </a:cubicBezTo>
                  <a:lnTo>
                    <a:pt x="0" y="7796917"/>
                  </a:lnTo>
                  <a:lnTo>
                    <a:pt x="0" y="7796917"/>
                  </a:lnTo>
                  <a:lnTo>
                    <a:pt x="0" y="8"/>
                  </a:lnTo>
                  <a:lnTo>
                    <a:pt x="0" y="8"/>
                  </a:lnTo>
                  <a:lnTo>
                    <a:pt x="472140" y="8"/>
                  </a:lnTo>
                  <a:cubicBezTo>
                    <a:pt x="474826" y="8"/>
                    <a:pt x="477004" y="581813"/>
                    <a:pt x="477004" y="1299515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2457" tIns="31540" rIns="31540" bIns="31541" numCol="1" spcCol="1270" anchor="ctr" anchorCtr="0">
              <a:noAutofit/>
            </a:bodyPr>
            <a:lstStyle/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1300" kern="1200" dirty="0"/>
                <a:t>L'organisation s'adapte à l'expression des besoins client</a:t>
              </a:r>
            </a:p>
            <a:p>
              <a:pPr marL="114300" lvl="1" indent="-114300" algn="l" defTabSz="577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1300" kern="1200" dirty="0"/>
                <a:t>Anticipation des nouveaux besoins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273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28/04/2019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Organisation et maturité d’une DSI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28A82-CE79-4D43-9DF9-AD260045DFD9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1436" y="1662545"/>
            <a:ext cx="5964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2BA2C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Appréciation des modèles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01436" y="2524990"/>
            <a:ext cx="5964382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AutoNum type="alphaLcPeriod"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Pouvoir se positionner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Les référentiels SI incomplets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</a:rPr>
              <a:t>Applications partielles à la DSI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AutoNum type="alphaLcPeriod"/>
              <a:tabLst/>
              <a:defRPr/>
            </a:pPr>
            <a:r>
              <a:rPr lang="fr-FR" sz="2000" b="1" dirty="0">
                <a:solidFill>
                  <a:prstClr val="black"/>
                </a:solidFill>
                <a:latin typeface="Arial"/>
              </a:rPr>
              <a:t>Equilibrer son (ses) action(s)</a:t>
            </a:r>
            <a:endParaRPr lang="fr-FR" dirty="0">
              <a:solidFill>
                <a:prstClr val="black"/>
              </a:solidFill>
              <a:latin typeface="Arial"/>
            </a:endParaRP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fr-FR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Savoir monter l’escalier – les marches sont hautes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prstClr val="black"/>
                </a:solidFill>
                <a:latin typeface="Arial"/>
              </a:rPr>
              <a:t>Savoir mesurer sa demande et répartir à l’ensemble de la DSI pour équilibrer l’effort</a:t>
            </a:r>
            <a:endParaRPr kumimoji="0" lang="fr-FR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0438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+mj-lt"/>
              <a:buAutoNum type="romanUcPeriod" startAt="2"/>
            </a:pPr>
            <a:r>
              <a:rPr lang="fr-FR" dirty="0"/>
              <a:t>Référentiels</a:t>
            </a:r>
            <a:br>
              <a:rPr lang="fr-FR" dirty="0"/>
            </a:br>
            <a:r>
              <a:rPr lang="fr-FR" dirty="0"/>
              <a:t>(revue sans détails)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1"/>
          </p:nvPr>
        </p:nvSpPr>
        <p:spPr>
          <a:xfrm>
            <a:off x="613063" y="6262831"/>
            <a:ext cx="2057400" cy="365125"/>
          </a:xfrm>
        </p:spPr>
        <p:txBody>
          <a:bodyPr/>
          <a:lstStyle/>
          <a:p>
            <a:r>
              <a:rPr lang="fr-FR" dirty="0"/>
              <a:t>28/04/2019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452754" y="6301507"/>
            <a:ext cx="2057400" cy="365125"/>
          </a:xfrm>
        </p:spPr>
        <p:txBody>
          <a:bodyPr/>
          <a:lstStyle/>
          <a:p>
            <a:fld id="{60128A82-CE79-4D43-9DF9-AD260045DFD9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6137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fr-FR"/>
              <a:t>28/04/2019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algn="r"/>
            <a:r>
              <a:rPr lang="fr-FR" dirty="0"/>
              <a:t>Référentiels et normes</a:t>
            </a:r>
          </a:p>
          <a:p>
            <a:pPr algn="r"/>
            <a:r>
              <a:rPr lang="fr-FR" sz="1400" b="1" dirty="0"/>
              <a:t>Référentiels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60128A82-CE79-4D43-9DF9-AD260045DFD9}" type="slidenum">
              <a:rPr lang="fr-FR" smtClean="0"/>
              <a:t>8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101436" y="1662545"/>
            <a:ext cx="6317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accent1"/>
                </a:solidFill>
                <a:latin typeface="+mj-lt"/>
              </a:rPr>
              <a:t>Cartographie des référentiels</a:t>
            </a:r>
          </a:p>
        </p:txBody>
      </p:sp>
      <p:sp>
        <p:nvSpPr>
          <p:cNvPr id="2" name="Rectangle à coins arrondis 1">
            <a:extLst>
              <a:ext uri="{FF2B5EF4-FFF2-40B4-BE49-F238E27FC236}">
                <a16:creationId xmlns:a16="http://schemas.microsoft.com/office/drawing/2014/main" id="{88B3AC1E-F84A-F948-B095-E56F9C135C0B}"/>
              </a:ext>
            </a:extLst>
          </p:cNvPr>
          <p:cNvSpPr/>
          <p:nvPr/>
        </p:nvSpPr>
        <p:spPr>
          <a:xfrm>
            <a:off x="3554356" y="3114871"/>
            <a:ext cx="2295327" cy="2011042"/>
          </a:xfrm>
          <a:prstGeom prst="roundRect">
            <a:avLst/>
          </a:prstGeom>
          <a:solidFill>
            <a:srgbClr val="101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/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C40E4C8B-E506-3F4E-A864-22733819004D}"/>
              </a:ext>
            </a:extLst>
          </p:cNvPr>
          <p:cNvSpPr/>
          <p:nvPr/>
        </p:nvSpPr>
        <p:spPr>
          <a:xfrm>
            <a:off x="1101436" y="3114871"/>
            <a:ext cx="2295327" cy="2011042"/>
          </a:xfrm>
          <a:prstGeom prst="roundRect">
            <a:avLst/>
          </a:prstGeom>
          <a:solidFill>
            <a:srgbClr val="2080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/>
          </a:p>
        </p:txBody>
      </p:sp>
      <p:sp>
        <p:nvSpPr>
          <p:cNvPr id="10" name="Rectangle à coins arrondis 9">
            <a:extLst>
              <a:ext uri="{FF2B5EF4-FFF2-40B4-BE49-F238E27FC236}">
                <a16:creationId xmlns:a16="http://schemas.microsoft.com/office/drawing/2014/main" id="{BB5D19F0-D1D3-0C4C-8400-CE1D013000C9}"/>
              </a:ext>
            </a:extLst>
          </p:cNvPr>
          <p:cNvSpPr/>
          <p:nvPr/>
        </p:nvSpPr>
        <p:spPr>
          <a:xfrm>
            <a:off x="6007276" y="3108969"/>
            <a:ext cx="2295327" cy="2011042"/>
          </a:xfrm>
          <a:prstGeom prst="roundRect">
            <a:avLst/>
          </a:prstGeom>
          <a:solidFill>
            <a:srgbClr val="101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/>
          </a:p>
        </p:txBody>
      </p:sp>
      <p:sp>
        <p:nvSpPr>
          <p:cNvPr id="11" name="Rectangle à coins arrondis 10">
            <a:extLst>
              <a:ext uri="{FF2B5EF4-FFF2-40B4-BE49-F238E27FC236}">
                <a16:creationId xmlns:a16="http://schemas.microsoft.com/office/drawing/2014/main" id="{313365FB-09FA-2A4F-B5B2-8961D460DDEC}"/>
              </a:ext>
            </a:extLst>
          </p:cNvPr>
          <p:cNvSpPr/>
          <p:nvPr/>
        </p:nvSpPr>
        <p:spPr>
          <a:xfrm>
            <a:off x="1101435" y="5201581"/>
            <a:ext cx="7201168" cy="785981"/>
          </a:xfrm>
          <a:prstGeom prst="roundRect">
            <a:avLst/>
          </a:prstGeom>
          <a:solidFill>
            <a:srgbClr val="4060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/>
          </a:p>
        </p:txBody>
      </p:sp>
      <p:sp>
        <p:nvSpPr>
          <p:cNvPr id="12" name="Rectangle à coins arrondis 11">
            <a:extLst>
              <a:ext uri="{FF2B5EF4-FFF2-40B4-BE49-F238E27FC236}">
                <a16:creationId xmlns:a16="http://schemas.microsoft.com/office/drawing/2014/main" id="{A5F7C244-E3A8-D24B-B28A-14CD68835C32}"/>
              </a:ext>
            </a:extLst>
          </p:cNvPr>
          <p:cNvSpPr/>
          <p:nvPr/>
        </p:nvSpPr>
        <p:spPr>
          <a:xfrm>
            <a:off x="1101435" y="2247320"/>
            <a:ext cx="7201168" cy="785981"/>
          </a:xfrm>
          <a:prstGeom prst="roundRect">
            <a:avLst/>
          </a:prstGeom>
          <a:solidFill>
            <a:srgbClr val="EA7F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1385C8-6EC4-7C4C-B7EB-B9C53B51BA72}"/>
              </a:ext>
            </a:extLst>
          </p:cNvPr>
          <p:cNvSpPr/>
          <p:nvPr/>
        </p:nvSpPr>
        <p:spPr>
          <a:xfrm>
            <a:off x="3029257" y="2437126"/>
            <a:ext cx="1231147" cy="415820"/>
          </a:xfrm>
          <a:prstGeom prst="rect">
            <a:avLst/>
          </a:prstGeom>
          <a:solidFill>
            <a:srgbClr val="EA7F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ISO 27000:--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10F418A-6226-6849-BDF1-483D3CCC321A}"/>
              </a:ext>
            </a:extLst>
          </p:cNvPr>
          <p:cNvSpPr/>
          <p:nvPr/>
        </p:nvSpPr>
        <p:spPr>
          <a:xfrm>
            <a:off x="4924349" y="2424030"/>
            <a:ext cx="1231147" cy="415820"/>
          </a:xfrm>
          <a:prstGeom prst="rect">
            <a:avLst/>
          </a:prstGeom>
          <a:solidFill>
            <a:srgbClr val="EA7F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(EBIOS RM)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A8EBE37-B961-3241-ACDE-523FE6359EB5}"/>
              </a:ext>
            </a:extLst>
          </p:cNvPr>
          <p:cNvSpPr/>
          <p:nvPr/>
        </p:nvSpPr>
        <p:spPr>
          <a:xfrm>
            <a:off x="5249357" y="3325466"/>
            <a:ext cx="1231147" cy="415820"/>
          </a:xfrm>
          <a:prstGeom prst="rect">
            <a:avLst/>
          </a:prstGeom>
          <a:solidFill>
            <a:srgbClr val="101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ITIL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FA1325F-B2C0-2A4E-BBB8-616D1B7D2361}"/>
              </a:ext>
            </a:extLst>
          </p:cNvPr>
          <p:cNvSpPr/>
          <p:nvPr/>
        </p:nvSpPr>
        <p:spPr>
          <a:xfrm>
            <a:off x="3076665" y="4453283"/>
            <a:ext cx="1231147" cy="415820"/>
          </a:xfrm>
          <a:prstGeom prst="rect">
            <a:avLst/>
          </a:prstGeom>
          <a:solidFill>
            <a:srgbClr val="101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S3M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2F0CEB6-4942-5047-A5E8-EDED415243A8}"/>
              </a:ext>
            </a:extLst>
          </p:cNvPr>
          <p:cNvSpPr/>
          <p:nvPr/>
        </p:nvSpPr>
        <p:spPr>
          <a:xfrm>
            <a:off x="5249357" y="4033451"/>
            <a:ext cx="1231147" cy="415820"/>
          </a:xfrm>
          <a:prstGeom prst="rect">
            <a:avLst/>
          </a:prstGeom>
          <a:solidFill>
            <a:srgbClr val="101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YASM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9C5A0DF-D7B5-F643-A519-48EBF0FC24A4}"/>
              </a:ext>
            </a:extLst>
          </p:cNvPr>
          <p:cNvSpPr/>
          <p:nvPr/>
        </p:nvSpPr>
        <p:spPr>
          <a:xfrm>
            <a:off x="1635038" y="3399537"/>
            <a:ext cx="1231147" cy="415820"/>
          </a:xfrm>
          <a:prstGeom prst="rect">
            <a:avLst/>
          </a:prstGeom>
          <a:solidFill>
            <a:srgbClr val="2080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CMMI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19400D4-702F-5B4A-9535-AB9BDD3DC67D}"/>
              </a:ext>
            </a:extLst>
          </p:cNvPr>
          <p:cNvSpPr/>
          <p:nvPr/>
        </p:nvSpPr>
        <p:spPr>
          <a:xfrm>
            <a:off x="1628839" y="3901026"/>
            <a:ext cx="1231147" cy="415820"/>
          </a:xfrm>
          <a:prstGeom prst="rect">
            <a:avLst/>
          </a:prstGeom>
          <a:solidFill>
            <a:srgbClr val="2080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PRINCE2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1A98660-43FC-4D44-B915-CD02AEDB537F}"/>
              </a:ext>
            </a:extLst>
          </p:cNvPr>
          <p:cNvSpPr/>
          <p:nvPr/>
        </p:nvSpPr>
        <p:spPr>
          <a:xfrm>
            <a:off x="2323209" y="4960838"/>
            <a:ext cx="1231147" cy="415820"/>
          </a:xfrm>
          <a:prstGeom prst="rect">
            <a:avLst/>
          </a:prstGeom>
          <a:solidFill>
            <a:srgbClr val="2080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PMBOK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2522B95-6197-6740-B67B-74CF8BA50B1D}"/>
              </a:ext>
            </a:extLst>
          </p:cNvPr>
          <p:cNvSpPr/>
          <p:nvPr/>
        </p:nvSpPr>
        <p:spPr>
          <a:xfrm>
            <a:off x="902756" y="4993671"/>
            <a:ext cx="1231147" cy="415820"/>
          </a:xfrm>
          <a:prstGeom prst="rect">
            <a:avLst/>
          </a:prstGeom>
          <a:solidFill>
            <a:srgbClr val="4060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BABOK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DB6338A-42A6-DC44-88AD-215736051272}"/>
              </a:ext>
            </a:extLst>
          </p:cNvPr>
          <p:cNvSpPr/>
          <p:nvPr/>
        </p:nvSpPr>
        <p:spPr>
          <a:xfrm>
            <a:off x="4177729" y="5418078"/>
            <a:ext cx="1231147" cy="415820"/>
          </a:xfrm>
          <a:prstGeom prst="rect">
            <a:avLst/>
          </a:prstGeom>
          <a:solidFill>
            <a:srgbClr val="4060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COBIT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E854D27-E52F-6043-BCB4-2E3302C83713}"/>
              </a:ext>
            </a:extLst>
          </p:cNvPr>
          <p:cNvSpPr/>
          <p:nvPr/>
        </p:nvSpPr>
        <p:spPr>
          <a:xfrm>
            <a:off x="628650" y="555006"/>
            <a:ext cx="1231147" cy="4158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ISO 9000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E71F682-30F4-1348-B0BB-5204F09A1EA0}"/>
              </a:ext>
            </a:extLst>
          </p:cNvPr>
          <p:cNvSpPr/>
          <p:nvPr/>
        </p:nvSpPr>
        <p:spPr>
          <a:xfrm>
            <a:off x="31020" y="4296446"/>
            <a:ext cx="1019155" cy="2383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MAREVA</a:t>
            </a:r>
          </a:p>
        </p:txBody>
      </p:sp>
    </p:spTree>
    <p:extLst>
      <p:ext uri="{BB962C8B-B14F-4D97-AF65-F5344CB8AC3E}">
        <p14:creationId xmlns:p14="http://schemas.microsoft.com/office/powerpoint/2010/main" val="384673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2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28/04/2019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 et normes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Référentiels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28A82-CE79-4D43-9DF9-AD260045DFD9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1436" y="1662545"/>
            <a:ext cx="78255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2BA2C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Autour de la production des services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01436" y="2524990"/>
            <a:ext cx="5964382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ITIL (ISO 20000)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r-FR" b="1" dirty="0">
                <a:solidFill>
                  <a:prstClr val="black"/>
                </a:solidFill>
                <a:latin typeface="Arial"/>
              </a:rPr>
              <a:t>Le</a:t>
            </a:r>
            <a:r>
              <a:rPr lang="fr-FR" dirty="0">
                <a:solidFill>
                  <a:prstClr val="black"/>
                </a:solidFill>
                <a:latin typeface="Arial"/>
              </a:rPr>
              <a:t> référentiel dans la production des services et satisfaction client (V3)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540000" lvl="1" indent="-285750">
              <a:spcAft>
                <a:spcPts val="600"/>
              </a:spcAft>
              <a:buClr>
                <a:srgbClr val="2BA2C7"/>
              </a:buClr>
              <a:buFont typeface="Arial" panose="020B0604020202020204" pitchFamily="34" charset="0"/>
              <a:buChar char="•"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Dernière version (4) de février 2019 qui intègre des pratiques agiles</a:t>
            </a:r>
          </a:p>
          <a:p>
            <a:pPr marL="540000" lvl="1" indent="-285750">
              <a:spcAft>
                <a:spcPts val="600"/>
              </a:spcAft>
              <a:buClr>
                <a:srgbClr val="2BA2C7"/>
              </a:buClr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prstClr val="black"/>
                </a:solidFill>
                <a:hlinkClick r:id="rId3"/>
              </a:rPr>
              <a:t>https://wiki.en.it-processmaps.com/index.php/Main_Page</a:t>
            </a:r>
            <a:r>
              <a:rPr lang="fr-FR" dirty="0">
                <a:solidFill>
                  <a:prstClr val="black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3752013"/>
      </p:ext>
    </p:extLst>
  </p:cSld>
  <p:clrMapOvr>
    <a:masterClrMapping/>
  </p:clrMapOvr>
</p:sld>
</file>

<file path=ppt/theme/theme1.xml><?xml version="1.0" encoding="utf-8"?>
<a:theme xmlns:a="http://schemas.openxmlformats.org/drawingml/2006/main" name="modele-présentation-ppt">
  <a:themeElements>
    <a:clrScheme name="Theme IH2EF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BA2C7"/>
      </a:accent1>
      <a:accent2>
        <a:srgbClr val="35ADBD"/>
      </a:accent2>
      <a:accent3>
        <a:srgbClr val="3AB8A3"/>
      </a:accent3>
      <a:accent4>
        <a:srgbClr val="B37591"/>
      </a:accent4>
      <a:accent5>
        <a:srgbClr val="CE6124"/>
      </a:accent5>
      <a:accent6>
        <a:srgbClr val="A5D2F1"/>
      </a:accent6>
      <a:hlink>
        <a:srgbClr val="2BA2C7"/>
      </a:hlink>
      <a:folHlink>
        <a:srgbClr val="B37591"/>
      </a:folHlink>
    </a:clrScheme>
    <a:fontScheme name="PoliceIH2E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e-ppt" id="{BD0FEE0B-C098-4C46-B6C7-1E7197451F63}" vid="{D1D0E7AD-BA84-49E4-8D14-402D223C937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modele-présentation-ppt</Template>
  <TotalTime>2257</TotalTime>
  <Words>1929</Words>
  <Application>Microsoft Macintosh PowerPoint</Application>
  <PresentationFormat>Affichage à l'écran (4:3)</PresentationFormat>
  <Paragraphs>353</Paragraphs>
  <Slides>33</Slides>
  <Notes>32</Notes>
  <HiddenSlides>8</HiddenSlides>
  <MMClips>1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7" baseType="lpstr">
      <vt:lpstr>Arial</vt:lpstr>
      <vt:lpstr>Calibri</vt:lpstr>
      <vt:lpstr>Wingdings</vt:lpstr>
      <vt:lpstr>modele-présentation-ppt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Fabrice Moutte</dc:creator>
  <cp:lastModifiedBy>Fabrice Moutte</cp:lastModifiedBy>
  <cp:revision>55</cp:revision>
  <dcterms:created xsi:type="dcterms:W3CDTF">2019-11-12T16:06:42Z</dcterms:created>
  <dcterms:modified xsi:type="dcterms:W3CDTF">2019-11-26T16:16:57Z</dcterms:modified>
</cp:coreProperties>
</file>